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63" r:id="rId4"/>
    <p:sldId id="261" r:id="rId5"/>
    <p:sldId id="262" r:id="rId6"/>
    <p:sldId id="260" r:id="rId7"/>
    <p:sldId id="259" r:id="rId8"/>
    <p:sldId id="258"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8277" autoAdjust="0"/>
  </p:normalViewPr>
  <p:slideViewPr>
    <p:cSldViewPr snapToGrid="0">
      <p:cViewPr varScale="1">
        <p:scale>
          <a:sx n="86" d="100"/>
          <a:sy n="86" d="100"/>
        </p:scale>
        <p:origin x="1470" y="84"/>
      </p:cViewPr>
      <p:guideLst/>
    </p:cSldViewPr>
  </p:slideViewPr>
  <p:outlineViewPr>
    <p:cViewPr>
      <p:scale>
        <a:sx n="33" d="100"/>
        <a:sy n="33" d="100"/>
      </p:scale>
      <p:origin x="0" y="-715"/>
    </p:cViewPr>
  </p:outlineViewPr>
  <p:notesTextViewPr>
    <p:cViewPr>
      <p:scale>
        <a:sx n="1" d="1"/>
        <a:sy n="1" d="1"/>
      </p:scale>
      <p:origin x="0" y="0"/>
    </p:cViewPr>
  </p:notesTextViewPr>
  <p:notesViewPr>
    <p:cSldViewPr snapToGrid="0">
      <p:cViewPr varScale="1">
        <p:scale>
          <a:sx n="63" d="100"/>
          <a:sy n="63" d="100"/>
        </p:scale>
        <p:origin x="3134" y="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0BE893-6D20-4178-AE42-E7E126C742A7}" type="datetimeFigureOut">
              <a:rPr lang="fr-FR" smtClean="0"/>
              <a:t>02/01/2023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3CB8A9-6DE7-4D93-9308-3D1CD564073E}" type="slidenum">
              <a:rPr lang="fr-FR" smtClean="0"/>
              <a:t>‹N°›</a:t>
            </a:fld>
            <a:endParaRPr lang="fr-FR"/>
          </a:p>
        </p:txBody>
      </p:sp>
    </p:spTree>
    <p:extLst>
      <p:ext uri="{BB962C8B-B14F-4D97-AF65-F5344CB8AC3E}">
        <p14:creationId xmlns:p14="http://schemas.microsoft.com/office/powerpoint/2010/main" val="571070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fontAlgn="base"/>
            <a:endParaRPr lang="fr-FR" sz="1200" dirty="0"/>
          </a:p>
        </p:txBody>
      </p:sp>
      <p:sp>
        <p:nvSpPr>
          <p:cNvPr id="4" name="Espace réservé du numéro de diapositive 3"/>
          <p:cNvSpPr>
            <a:spLocks noGrp="1"/>
          </p:cNvSpPr>
          <p:nvPr>
            <p:ph type="sldNum" sz="quarter" idx="5"/>
          </p:nvPr>
        </p:nvSpPr>
        <p:spPr/>
        <p:txBody>
          <a:bodyPr/>
          <a:lstStyle/>
          <a:p>
            <a:fld id="{E73CB8A9-6DE7-4D93-9308-3D1CD564073E}" type="slidenum">
              <a:rPr lang="fr-FR" smtClean="0"/>
              <a:t>5</a:t>
            </a:fld>
            <a:endParaRPr lang="fr-FR"/>
          </a:p>
        </p:txBody>
      </p:sp>
    </p:spTree>
    <p:extLst>
      <p:ext uri="{BB962C8B-B14F-4D97-AF65-F5344CB8AC3E}">
        <p14:creationId xmlns:p14="http://schemas.microsoft.com/office/powerpoint/2010/main" val="1215133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73CB8A9-6DE7-4D93-9308-3D1CD564073E}" type="slidenum">
              <a:rPr lang="fr-FR" smtClean="0"/>
              <a:t>6</a:t>
            </a:fld>
            <a:endParaRPr lang="fr-FR"/>
          </a:p>
        </p:txBody>
      </p:sp>
    </p:spTree>
    <p:extLst>
      <p:ext uri="{BB962C8B-B14F-4D97-AF65-F5344CB8AC3E}">
        <p14:creationId xmlns:p14="http://schemas.microsoft.com/office/powerpoint/2010/main" val="34288653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73CB8A9-6DE7-4D93-9308-3D1CD564073E}" type="slidenum">
              <a:rPr lang="fr-FR" smtClean="0"/>
              <a:t>7</a:t>
            </a:fld>
            <a:endParaRPr lang="fr-FR"/>
          </a:p>
        </p:txBody>
      </p:sp>
    </p:spTree>
    <p:extLst>
      <p:ext uri="{BB962C8B-B14F-4D97-AF65-F5344CB8AC3E}">
        <p14:creationId xmlns:p14="http://schemas.microsoft.com/office/powerpoint/2010/main" val="1153684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FD9089-D673-F878-EC47-76F02B44E9A7}"/>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F328DDB1-19CF-6B93-345E-2384D1991F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FCD0FCAB-67A7-049F-16BA-AA9CA013FF1A}"/>
              </a:ext>
            </a:extLst>
          </p:cNvPr>
          <p:cNvSpPr>
            <a:spLocks noGrp="1"/>
          </p:cNvSpPr>
          <p:nvPr>
            <p:ph type="dt" sz="half" idx="10"/>
          </p:nvPr>
        </p:nvSpPr>
        <p:spPr/>
        <p:txBody>
          <a:bodyPr/>
          <a:lstStyle/>
          <a:p>
            <a:fld id="{13CC06B5-19E7-4286-A50B-8F5A15F1308E}" type="datetimeFigureOut">
              <a:rPr lang="fr-FR" smtClean="0"/>
              <a:t>02/01/2023</a:t>
            </a:fld>
            <a:endParaRPr lang="fr-FR"/>
          </a:p>
        </p:txBody>
      </p:sp>
      <p:sp>
        <p:nvSpPr>
          <p:cNvPr id="5" name="Espace réservé du pied de page 4">
            <a:extLst>
              <a:ext uri="{FF2B5EF4-FFF2-40B4-BE49-F238E27FC236}">
                <a16:creationId xmlns:a16="http://schemas.microsoft.com/office/drawing/2014/main" id="{8C2997EF-8318-2C92-21D3-745F5596EAC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59D665A-DEE1-C857-B443-5BAA7DC4B9F6}"/>
              </a:ext>
            </a:extLst>
          </p:cNvPr>
          <p:cNvSpPr>
            <a:spLocks noGrp="1"/>
          </p:cNvSpPr>
          <p:nvPr>
            <p:ph type="sldNum" sz="quarter" idx="12"/>
          </p:nvPr>
        </p:nvSpPr>
        <p:spPr/>
        <p:txBody>
          <a:bodyPr/>
          <a:lstStyle/>
          <a:p>
            <a:fld id="{39D2DD64-6203-484F-BE40-A4FDB47F63B3}" type="slidenum">
              <a:rPr lang="fr-FR" smtClean="0"/>
              <a:t>‹N°›</a:t>
            </a:fld>
            <a:endParaRPr lang="fr-FR"/>
          </a:p>
        </p:txBody>
      </p:sp>
    </p:spTree>
    <p:extLst>
      <p:ext uri="{BB962C8B-B14F-4D97-AF65-F5344CB8AC3E}">
        <p14:creationId xmlns:p14="http://schemas.microsoft.com/office/powerpoint/2010/main" val="4139275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3D203C-0F84-0C09-E3A0-DAB71E8010CA}"/>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F7CCD8B8-7DF9-2B0C-03F9-C3DCC0A2FF67}"/>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CA2241D-900A-3C3E-0AFB-CEBA94A780FA}"/>
              </a:ext>
            </a:extLst>
          </p:cNvPr>
          <p:cNvSpPr>
            <a:spLocks noGrp="1"/>
          </p:cNvSpPr>
          <p:nvPr>
            <p:ph type="dt" sz="half" idx="10"/>
          </p:nvPr>
        </p:nvSpPr>
        <p:spPr/>
        <p:txBody>
          <a:bodyPr/>
          <a:lstStyle/>
          <a:p>
            <a:fld id="{13CC06B5-19E7-4286-A50B-8F5A15F1308E}" type="datetimeFigureOut">
              <a:rPr lang="fr-FR" smtClean="0"/>
              <a:t>02/01/2023</a:t>
            </a:fld>
            <a:endParaRPr lang="fr-FR"/>
          </a:p>
        </p:txBody>
      </p:sp>
      <p:sp>
        <p:nvSpPr>
          <p:cNvPr id="5" name="Espace réservé du pied de page 4">
            <a:extLst>
              <a:ext uri="{FF2B5EF4-FFF2-40B4-BE49-F238E27FC236}">
                <a16:creationId xmlns:a16="http://schemas.microsoft.com/office/drawing/2014/main" id="{238ED452-8EAF-6495-2B40-2F21072833B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3BE2F27-919A-0364-A80A-15BAD97CF266}"/>
              </a:ext>
            </a:extLst>
          </p:cNvPr>
          <p:cNvSpPr>
            <a:spLocks noGrp="1"/>
          </p:cNvSpPr>
          <p:nvPr>
            <p:ph type="sldNum" sz="quarter" idx="12"/>
          </p:nvPr>
        </p:nvSpPr>
        <p:spPr/>
        <p:txBody>
          <a:bodyPr/>
          <a:lstStyle/>
          <a:p>
            <a:fld id="{39D2DD64-6203-484F-BE40-A4FDB47F63B3}" type="slidenum">
              <a:rPr lang="fr-FR" smtClean="0"/>
              <a:t>‹N°›</a:t>
            </a:fld>
            <a:endParaRPr lang="fr-FR"/>
          </a:p>
        </p:txBody>
      </p:sp>
    </p:spTree>
    <p:extLst>
      <p:ext uri="{BB962C8B-B14F-4D97-AF65-F5344CB8AC3E}">
        <p14:creationId xmlns:p14="http://schemas.microsoft.com/office/powerpoint/2010/main" val="3960447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DF724302-0898-2EBC-C786-D439C54A4ECD}"/>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44C80C9E-9F66-AA4A-404D-C71C26D30C0A}"/>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78A6F5D-0BBC-4024-9C8F-018F38D83067}"/>
              </a:ext>
            </a:extLst>
          </p:cNvPr>
          <p:cNvSpPr>
            <a:spLocks noGrp="1"/>
          </p:cNvSpPr>
          <p:nvPr>
            <p:ph type="dt" sz="half" idx="10"/>
          </p:nvPr>
        </p:nvSpPr>
        <p:spPr/>
        <p:txBody>
          <a:bodyPr/>
          <a:lstStyle/>
          <a:p>
            <a:fld id="{13CC06B5-19E7-4286-A50B-8F5A15F1308E}" type="datetimeFigureOut">
              <a:rPr lang="fr-FR" smtClean="0"/>
              <a:t>02/01/2023</a:t>
            </a:fld>
            <a:endParaRPr lang="fr-FR"/>
          </a:p>
        </p:txBody>
      </p:sp>
      <p:sp>
        <p:nvSpPr>
          <p:cNvPr id="5" name="Espace réservé du pied de page 4">
            <a:extLst>
              <a:ext uri="{FF2B5EF4-FFF2-40B4-BE49-F238E27FC236}">
                <a16:creationId xmlns:a16="http://schemas.microsoft.com/office/drawing/2014/main" id="{E2EA149D-BF60-CFD2-51E4-1A016222615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8D489DD-E760-F1AC-BA2C-C3CD3D19FBC2}"/>
              </a:ext>
            </a:extLst>
          </p:cNvPr>
          <p:cNvSpPr>
            <a:spLocks noGrp="1"/>
          </p:cNvSpPr>
          <p:nvPr>
            <p:ph type="sldNum" sz="quarter" idx="12"/>
          </p:nvPr>
        </p:nvSpPr>
        <p:spPr/>
        <p:txBody>
          <a:bodyPr/>
          <a:lstStyle/>
          <a:p>
            <a:fld id="{39D2DD64-6203-484F-BE40-A4FDB47F63B3}" type="slidenum">
              <a:rPr lang="fr-FR" smtClean="0"/>
              <a:t>‹N°›</a:t>
            </a:fld>
            <a:endParaRPr lang="fr-FR"/>
          </a:p>
        </p:txBody>
      </p:sp>
    </p:spTree>
    <p:extLst>
      <p:ext uri="{BB962C8B-B14F-4D97-AF65-F5344CB8AC3E}">
        <p14:creationId xmlns:p14="http://schemas.microsoft.com/office/powerpoint/2010/main" val="4002504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1BA487-CFFA-FE9A-F736-AE8C1E693BF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CAF8414-19A6-C7DB-C36A-40D5AC47B0D7}"/>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B41B6F4-DC0B-5ED6-D935-2965DEC94518}"/>
              </a:ext>
            </a:extLst>
          </p:cNvPr>
          <p:cNvSpPr>
            <a:spLocks noGrp="1"/>
          </p:cNvSpPr>
          <p:nvPr>
            <p:ph type="dt" sz="half" idx="10"/>
          </p:nvPr>
        </p:nvSpPr>
        <p:spPr/>
        <p:txBody>
          <a:bodyPr/>
          <a:lstStyle/>
          <a:p>
            <a:fld id="{13CC06B5-19E7-4286-A50B-8F5A15F1308E}" type="datetimeFigureOut">
              <a:rPr lang="fr-FR" smtClean="0"/>
              <a:t>02/01/2023</a:t>
            </a:fld>
            <a:endParaRPr lang="fr-FR"/>
          </a:p>
        </p:txBody>
      </p:sp>
      <p:sp>
        <p:nvSpPr>
          <p:cNvPr id="5" name="Espace réservé du pied de page 4">
            <a:extLst>
              <a:ext uri="{FF2B5EF4-FFF2-40B4-BE49-F238E27FC236}">
                <a16:creationId xmlns:a16="http://schemas.microsoft.com/office/drawing/2014/main" id="{C5C0F25E-AB0D-2EB9-8937-78440F05830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6BEC103-53CF-E9FE-8E2D-53A43FFDC5E1}"/>
              </a:ext>
            </a:extLst>
          </p:cNvPr>
          <p:cNvSpPr>
            <a:spLocks noGrp="1"/>
          </p:cNvSpPr>
          <p:nvPr>
            <p:ph type="sldNum" sz="quarter" idx="12"/>
          </p:nvPr>
        </p:nvSpPr>
        <p:spPr/>
        <p:txBody>
          <a:bodyPr/>
          <a:lstStyle/>
          <a:p>
            <a:fld id="{39D2DD64-6203-484F-BE40-A4FDB47F63B3}" type="slidenum">
              <a:rPr lang="fr-FR" smtClean="0"/>
              <a:t>‹N°›</a:t>
            </a:fld>
            <a:endParaRPr lang="fr-FR"/>
          </a:p>
        </p:txBody>
      </p:sp>
    </p:spTree>
    <p:extLst>
      <p:ext uri="{BB962C8B-B14F-4D97-AF65-F5344CB8AC3E}">
        <p14:creationId xmlns:p14="http://schemas.microsoft.com/office/powerpoint/2010/main" val="1422446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A7D1A0-A3A0-9BEC-9C5B-31310B81E4D2}"/>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9C532CF7-467B-9D0D-86C4-C603EC2EFE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B37EA71F-36D2-776C-045A-3486A5FEF40A}"/>
              </a:ext>
            </a:extLst>
          </p:cNvPr>
          <p:cNvSpPr>
            <a:spLocks noGrp="1"/>
          </p:cNvSpPr>
          <p:nvPr>
            <p:ph type="dt" sz="half" idx="10"/>
          </p:nvPr>
        </p:nvSpPr>
        <p:spPr/>
        <p:txBody>
          <a:bodyPr/>
          <a:lstStyle/>
          <a:p>
            <a:fld id="{13CC06B5-19E7-4286-A50B-8F5A15F1308E}" type="datetimeFigureOut">
              <a:rPr lang="fr-FR" smtClean="0"/>
              <a:t>02/01/2023</a:t>
            </a:fld>
            <a:endParaRPr lang="fr-FR"/>
          </a:p>
        </p:txBody>
      </p:sp>
      <p:sp>
        <p:nvSpPr>
          <p:cNvPr id="5" name="Espace réservé du pied de page 4">
            <a:extLst>
              <a:ext uri="{FF2B5EF4-FFF2-40B4-BE49-F238E27FC236}">
                <a16:creationId xmlns:a16="http://schemas.microsoft.com/office/drawing/2014/main" id="{105BAAA0-0873-E2CC-FB3D-B6A7CD2E6F9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3EF3C84-4A98-281F-A4E3-65E99E66CAAB}"/>
              </a:ext>
            </a:extLst>
          </p:cNvPr>
          <p:cNvSpPr>
            <a:spLocks noGrp="1"/>
          </p:cNvSpPr>
          <p:nvPr>
            <p:ph type="sldNum" sz="quarter" idx="12"/>
          </p:nvPr>
        </p:nvSpPr>
        <p:spPr/>
        <p:txBody>
          <a:bodyPr/>
          <a:lstStyle/>
          <a:p>
            <a:fld id="{39D2DD64-6203-484F-BE40-A4FDB47F63B3}" type="slidenum">
              <a:rPr lang="fr-FR" smtClean="0"/>
              <a:t>‹N°›</a:t>
            </a:fld>
            <a:endParaRPr lang="fr-FR"/>
          </a:p>
        </p:txBody>
      </p:sp>
    </p:spTree>
    <p:extLst>
      <p:ext uri="{BB962C8B-B14F-4D97-AF65-F5344CB8AC3E}">
        <p14:creationId xmlns:p14="http://schemas.microsoft.com/office/powerpoint/2010/main" val="570396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E5CB43-6D64-1B56-0724-C2A7FFE9FA3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3B3EB95-E7AD-CB84-E901-E0254DC78AC8}"/>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3D58E3AF-4636-DEE2-DE34-981D990E0CF8}"/>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C8EC26F6-E569-8024-C086-9A42E5C332C6}"/>
              </a:ext>
            </a:extLst>
          </p:cNvPr>
          <p:cNvSpPr>
            <a:spLocks noGrp="1"/>
          </p:cNvSpPr>
          <p:nvPr>
            <p:ph type="dt" sz="half" idx="10"/>
          </p:nvPr>
        </p:nvSpPr>
        <p:spPr/>
        <p:txBody>
          <a:bodyPr/>
          <a:lstStyle/>
          <a:p>
            <a:fld id="{13CC06B5-19E7-4286-A50B-8F5A15F1308E}" type="datetimeFigureOut">
              <a:rPr lang="fr-FR" smtClean="0"/>
              <a:t>02/01/2023</a:t>
            </a:fld>
            <a:endParaRPr lang="fr-FR"/>
          </a:p>
        </p:txBody>
      </p:sp>
      <p:sp>
        <p:nvSpPr>
          <p:cNvPr id="6" name="Espace réservé du pied de page 5">
            <a:extLst>
              <a:ext uri="{FF2B5EF4-FFF2-40B4-BE49-F238E27FC236}">
                <a16:creationId xmlns:a16="http://schemas.microsoft.com/office/drawing/2014/main" id="{EE2A3F53-D2E3-1194-93D5-1023C888140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B1528A2-27FF-1F02-00E6-1CFDBDD56734}"/>
              </a:ext>
            </a:extLst>
          </p:cNvPr>
          <p:cNvSpPr>
            <a:spLocks noGrp="1"/>
          </p:cNvSpPr>
          <p:nvPr>
            <p:ph type="sldNum" sz="quarter" idx="12"/>
          </p:nvPr>
        </p:nvSpPr>
        <p:spPr/>
        <p:txBody>
          <a:bodyPr/>
          <a:lstStyle/>
          <a:p>
            <a:fld id="{39D2DD64-6203-484F-BE40-A4FDB47F63B3}" type="slidenum">
              <a:rPr lang="fr-FR" smtClean="0"/>
              <a:t>‹N°›</a:t>
            </a:fld>
            <a:endParaRPr lang="fr-FR"/>
          </a:p>
        </p:txBody>
      </p:sp>
    </p:spTree>
    <p:extLst>
      <p:ext uri="{BB962C8B-B14F-4D97-AF65-F5344CB8AC3E}">
        <p14:creationId xmlns:p14="http://schemas.microsoft.com/office/powerpoint/2010/main" val="4291870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BE680E-142D-2784-EC56-C083262ACDB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EE35E865-480D-8550-1AE2-F2A0D56678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8E638E18-59E2-72CD-4578-46CB9ABAC961}"/>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027B08A6-8C4C-48DB-0A2C-138938A9BF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9ED2C973-939B-97B3-25D5-4DC6DE95BD89}"/>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B25AB46F-A803-CA3E-D44D-CD6484BA581E}"/>
              </a:ext>
            </a:extLst>
          </p:cNvPr>
          <p:cNvSpPr>
            <a:spLocks noGrp="1"/>
          </p:cNvSpPr>
          <p:nvPr>
            <p:ph type="dt" sz="half" idx="10"/>
          </p:nvPr>
        </p:nvSpPr>
        <p:spPr/>
        <p:txBody>
          <a:bodyPr/>
          <a:lstStyle/>
          <a:p>
            <a:fld id="{13CC06B5-19E7-4286-A50B-8F5A15F1308E}" type="datetimeFigureOut">
              <a:rPr lang="fr-FR" smtClean="0"/>
              <a:t>02/01/2023</a:t>
            </a:fld>
            <a:endParaRPr lang="fr-FR"/>
          </a:p>
        </p:txBody>
      </p:sp>
      <p:sp>
        <p:nvSpPr>
          <p:cNvPr id="8" name="Espace réservé du pied de page 7">
            <a:extLst>
              <a:ext uri="{FF2B5EF4-FFF2-40B4-BE49-F238E27FC236}">
                <a16:creationId xmlns:a16="http://schemas.microsoft.com/office/drawing/2014/main" id="{973410E4-9C1A-AFD3-606D-7D1CB9560DCA}"/>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08A5D816-AD2D-0D5F-0310-1519E2F821E7}"/>
              </a:ext>
            </a:extLst>
          </p:cNvPr>
          <p:cNvSpPr>
            <a:spLocks noGrp="1"/>
          </p:cNvSpPr>
          <p:nvPr>
            <p:ph type="sldNum" sz="quarter" idx="12"/>
          </p:nvPr>
        </p:nvSpPr>
        <p:spPr/>
        <p:txBody>
          <a:bodyPr/>
          <a:lstStyle/>
          <a:p>
            <a:fld id="{39D2DD64-6203-484F-BE40-A4FDB47F63B3}" type="slidenum">
              <a:rPr lang="fr-FR" smtClean="0"/>
              <a:t>‹N°›</a:t>
            </a:fld>
            <a:endParaRPr lang="fr-FR"/>
          </a:p>
        </p:txBody>
      </p:sp>
    </p:spTree>
    <p:extLst>
      <p:ext uri="{BB962C8B-B14F-4D97-AF65-F5344CB8AC3E}">
        <p14:creationId xmlns:p14="http://schemas.microsoft.com/office/powerpoint/2010/main" val="403124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D38EBB-A27D-5053-D834-122D2F448A50}"/>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6B84D7A4-3BFA-AB8E-E974-FFF87EC080E2}"/>
              </a:ext>
            </a:extLst>
          </p:cNvPr>
          <p:cNvSpPr>
            <a:spLocks noGrp="1"/>
          </p:cNvSpPr>
          <p:nvPr>
            <p:ph type="dt" sz="half" idx="10"/>
          </p:nvPr>
        </p:nvSpPr>
        <p:spPr/>
        <p:txBody>
          <a:bodyPr/>
          <a:lstStyle/>
          <a:p>
            <a:fld id="{13CC06B5-19E7-4286-A50B-8F5A15F1308E}" type="datetimeFigureOut">
              <a:rPr lang="fr-FR" smtClean="0"/>
              <a:t>02/01/2023</a:t>
            </a:fld>
            <a:endParaRPr lang="fr-FR"/>
          </a:p>
        </p:txBody>
      </p:sp>
      <p:sp>
        <p:nvSpPr>
          <p:cNvPr id="4" name="Espace réservé du pied de page 3">
            <a:extLst>
              <a:ext uri="{FF2B5EF4-FFF2-40B4-BE49-F238E27FC236}">
                <a16:creationId xmlns:a16="http://schemas.microsoft.com/office/drawing/2014/main" id="{67F78EF7-7080-4D86-F9FA-F143ABDB4F9B}"/>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94FB5387-2D22-0747-6F8A-EA5B4988F436}"/>
              </a:ext>
            </a:extLst>
          </p:cNvPr>
          <p:cNvSpPr>
            <a:spLocks noGrp="1"/>
          </p:cNvSpPr>
          <p:nvPr>
            <p:ph type="sldNum" sz="quarter" idx="12"/>
          </p:nvPr>
        </p:nvSpPr>
        <p:spPr/>
        <p:txBody>
          <a:bodyPr/>
          <a:lstStyle/>
          <a:p>
            <a:fld id="{39D2DD64-6203-484F-BE40-A4FDB47F63B3}" type="slidenum">
              <a:rPr lang="fr-FR" smtClean="0"/>
              <a:t>‹N°›</a:t>
            </a:fld>
            <a:endParaRPr lang="fr-FR"/>
          </a:p>
        </p:txBody>
      </p:sp>
    </p:spTree>
    <p:extLst>
      <p:ext uri="{BB962C8B-B14F-4D97-AF65-F5344CB8AC3E}">
        <p14:creationId xmlns:p14="http://schemas.microsoft.com/office/powerpoint/2010/main" val="2311450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F0C508A5-7852-478F-CFCE-FEEA8DC544BC}"/>
              </a:ext>
            </a:extLst>
          </p:cNvPr>
          <p:cNvSpPr>
            <a:spLocks noGrp="1"/>
          </p:cNvSpPr>
          <p:nvPr>
            <p:ph type="dt" sz="half" idx="10"/>
          </p:nvPr>
        </p:nvSpPr>
        <p:spPr/>
        <p:txBody>
          <a:bodyPr/>
          <a:lstStyle/>
          <a:p>
            <a:fld id="{13CC06B5-19E7-4286-A50B-8F5A15F1308E}" type="datetimeFigureOut">
              <a:rPr lang="fr-FR" smtClean="0"/>
              <a:t>02/01/2023</a:t>
            </a:fld>
            <a:endParaRPr lang="fr-FR"/>
          </a:p>
        </p:txBody>
      </p:sp>
      <p:sp>
        <p:nvSpPr>
          <p:cNvPr id="3" name="Espace réservé du pied de page 2">
            <a:extLst>
              <a:ext uri="{FF2B5EF4-FFF2-40B4-BE49-F238E27FC236}">
                <a16:creationId xmlns:a16="http://schemas.microsoft.com/office/drawing/2014/main" id="{8C7E6C36-17D8-E0E9-D750-C815C16A2C19}"/>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8320FF55-3B14-046D-71F0-FF99029B040B}"/>
              </a:ext>
            </a:extLst>
          </p:cNvPr>
          <p:cNvSpPr>
            <a:spLocks noGrp="1"/>
          </p:cNvSpPr>
          <p:nvPr>
            <p:ph type="sldNum" sz="quarter" idx="12"/>
          </p:nvPr>
        </p:nvSpPr>
        <p:spPr/>
        <p:txBody>
          <a:bodyPr/>
          <a:lstStyle/>
          <a:p>
            <a:fld id="{39D2DD64-6203-484F-BE40-A4FDB47F63B3}" type="slidenum">
              <a:rPr lang="fr-FR" smtClean="0"/>
              <a:t>‹N°›</a:t>
            </a:fld>
            <a:endParaRPr lang="fr-FR"/>
          </a:p>
        </p:txBody>
      </p:sp>
    </p:spTree>
    <p:extLst>
      <p:ext uri="{BB962C8B-B14F-4D97-AF65-F5344CB8AC3E}">
        <p14:creationId xmlns:p14="http://schemas.microsoft.com/office/powerpoint/2010/main" val="3715025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ADD2375-51F1-3CDC-2404-2E07E230F71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201FB029-877F-C9FE-98F6-301AF5C2CC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E9931031-E0A0-D787-C2ED-A73A4024F5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47A1782-97E9-C987-7DD9-EF51D663B8BC}"/>
              </a:ext>
            </a:extLst>
          </p:cNvPr>
          <p:cNvSpPr>
            <a:spLocks noGrp="1"/>
          </p:cNvSpPr>
          <p:nvPr>
            <p:ph type="dt" sz="half" idx="10"/>
          </p:nvPr>
        </p:nvSpPr>
        <p:spPr/>
        <p:txBody>
          <a:bodyPr/>
          <a:lstStyle/>
          <a:p>
            <a:fld id="{13CC06B5-19E7-4286-A50B-8F5A15F1308E}" type="datetimeFigureOut">
              <a:rPr lang="fr-FR" smtClean="0"/>
              <a:t>02/01/2023</a:t>
            </a:fld>
            <a:endParaRPr lang="fr-FR"/>
          </a:p>
        </p:txBody>
      </p:sp>
      <p:sp>
        <p:nvSpPr>
          <p:cNvPr id="6" name="Espace réservé du pied de page 5">
            <a:extLst>
              <a:ext uri="{FF2B5EF4-FFF2-40B4-BE49-F238E27FC236}">
                <a16:creationId xmlns:a16="http://schemas.microsoft.com/office/drawing/2014/main" id="{F218FDB5-7274-69FD-2E3D-9AC52628930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263211B-1EEA-C6CF-3BE5-0F4F2849904C}"/>
              </a:ext>
            </a:extLst>
          </p:cNvPr>
          <p:cNvSpPr>
            <a:spLocks noGrp="1"/>
          </p:cNvSpPr>
          <p:nvPr>
            <p:ph type="sldNum" sz="quarter" idx="12"/>
          </p:nvPr>
        </p:nvSpPr>
        <p:spPr/>
        <p:txBody>
          <a:bodyPr/>
          <a:lstStyle/>
          <a:p>
            <a:fld id="{39D2DD64-6203-484F-BE40-A4FDB47F63B3}" type="slidenum">
              <a:rPr lang="fr-FR" smtClean="0"/>
              <a:t>‹N°›</a:t>
            </a:fld>
            <a:endParaRPr lang="fr-FR"/>
          </a:p>
        </p:txBody>
      </p:sp>
    </p:spTree>
    <p:extLst>
      <p:ext uri="{BB962C8B-B14F-4D97-AF65-F5344CB8AC3E}">
        <p14:creationId xmlns:p14="http://schemas.microsoft.com/office/powerpoint/2010/main" val="3481638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44213D-6CEE-3DA8-D4AF-4AEE8C9D5F7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593274F4-0CB5-3133-B339-8B2F50F2E3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A1EB90F7-4873-82D5-FA26-6494E3A8E8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E24710C-61E7-0115-3F37-6B2DEF9E4A64}"/>
              </a:ext>
            </a:extLst>
          </p:cNvPr>
          <p:cNvSpPr>
            <a:spLocks noGrp="1"/>
          </p:cNvSpPr>
          <p:nvPr>
            <p:ph type="dt" sz="half" idx="10"/>
          </p:nvPr>
        </p:nvSpPr>
        <p:spPr/>
        <p:txBody>
          <a:bodyPr/>
          <a:lstStyle/>
          <a:p>
            <a:fld id="{13CC06B5-19E7-4286-A50B-8F5A15F1308E}" type="datetimeFigureOut">
              <a:rPr lang="fr-FR" smtClean="0"/>
              <a:t>02/01/2023</a:t>
            </a:fld>
            <a:endParaRPr lang="fr-FR"/>
          </a:p>
        </p:txBody>
      </p:sp>
      <p:sp>
        <p:nvSpPr>
          <p:cNvPr id="6" name="Espace réservé du pied de page 5">
            <a:extLst>
              <a:ext uri="{FF2B5EF4-FFF2-40B4-BE49-F238E27FC236}">
                <a16:creationId xmlns:a16="http://schemas.microsoft.com/office/drawing/2014/main" id="{602A455C-07B9-2706-6CFE-F142D882200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27A0CAF-05CA-6815-0EA1-CED7AE6776AF}"/>
              </a:ext>
            </a:extLst>
          </p:cNvPr>
          <p:cNvSpPr>
            <a:spLocks noGrp="1"/>
          </p:cNvSpPr>
          <p:nvPr>
            <p:ph type="sldNum" sz="quarter" idx="12"/>
          </p:nvPr>
        </p:nvSpPr>
        <p:spPr/>
        <p:txBody>
          <a:bodyPr/>
          <a:lstStyle/>
          <a:p>
            <a:fld id="{39D2DD64-6203-484F-BE40-A4FDB47F63B3}" type="slidenum">
              <a:rPr lang="fr-FR" smtClean="0"/>
              <a:t>‹N°›</a:t>
            </a:fld>
            <a:endParaRPr lang="fr-FR"/>
          </a:p>
        </p:txBody>
      </p:sp>
    </p:spTree>
    <p:extLst>
      <p:ext uri="{BB962C8B-B14F-4D97-AF65-F5344CB8AC3E}">
        <p14:creationId xmlns:p14="http://schemas.microsoft.com/office/powerpoint/2010/main" val="3647695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D610DB4-42E3-B55B-A1AE-B2976DA3EA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EDE2D372-FAB3-8A09-7DBA-59785D6220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2E0DE22-4505-10C6-398B-6617C73354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CC06B5-19E7-4286-A50B-8F5A15F1308E}" type="datetimeFigureOut">
              <a:rPr lang="fr-FR" smtClean="0"/>
              <a:t>02/01/2023</a:t>
            </a:fld>
            <a:endParaRPr lang="fr-FR"/>
          </a:p>
        </p:txBody>
      </p:sp>
      <p:sp>
        <p:nvSpPr>
          <p:cNvPr id="5" name="Espace réservé du pied de page 4">
            <a:extLst>
              <a:ext uri="{FF2B5EF4-FFF2-40B4-BE49-F238E27FC236}">
                <a16:creationId xmlns:a16="http://schemas.microsoft.com/office/drawing/2014/main" id="{AC1EB807-75FD-AE6C-F27D-73A47900D3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DCDC9DF3-8B6C-9072-3E0E-1D1A4EA2C4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D2DD64-6203-484F-BE40-A4FDB47F63B3}" type="slidenum">
              <a:rPr lang="fr-FR" smtClean="0"/>
              <a:t>‹N°›</a:t>
            </a:fld>
            <a:endParaRPr lang="fr-FR"/>
          </a:p>
        </p:txBody>
      </p:sp>
    </p:spTree>
    <p:extLst>
      <p:ext uri="{BB962C8B-B14F-4D97-AF65-F5344CB8AC3E}">
        <p14:creationId xmlns:p14="http://schemas.microsoft.com/office/powerpoint/2010/main" val="39368304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www.labacces.fr/?Rapport/download&amp;file=Aide_aux_dmarches_en_ligne__Une_necessaire_coopration_des_ecosytemes_locaux.pdf" TargetMode="External"/><Relationship Id="rId3" Type="http://schemas.openxmlformats.org/officeDocument/2006/relationships/hyperlink" Target="https://solidarites-sante.gouv.fr/IMG/pdf/pourquoi_et_comment_les_travailleurs_sociaux_se_saisissent_des_outils_numeriques.pdf" TargetMode="External"/><Relationship Id="rId7" Type="http://schemas.openxmlformats.org/officeDocument/2006/relationships/hyperlink" Target="http://www.labacces.fr/?Rapport" TargetMode="External"/><Relationship Id="rId2" Type="http://schemas.openxmlformats.org/officeDocument/2006/relationships/hyperlink" Target="https://numeriquesolidaire.fr/" TargetMode="External"/><Relationship Id="rId1" Type="http://schemas.openxmlformats.org/officeDocument/2006/relationships/slideLayout" Target="../slideLayouts/slideLayout2.xml"/><Relationship Id="rId6" Type="http://schemas.openxmlformats.org/officeDocument/2006/relationships/hyperlink" Target="https://www.cairn.info/revue-informations-sociales-2021-1-page-44.htm" TargetMode="External"/><Relationship Id="rId5" Type="http://schemas.openxmlformats.org/officeDocument/2006/relationships/hyperlink" Target="https://www.centres-sociaux.fr/centres-sociaux-au-coeur-dune-societe-numerique-humaine-et-soildaire/" TargetMode="External"/><Relationship Id="rId10" Type="http://schemas.openxmlformats.org/officeDocument/2006/relationships/image" Target="../media/image1.png"/><Relationship Id="rId4" Type="http://schemas.openxmlformats.org/officeDocument/2006/relationships/hyperlink" Target="https://solidarites-sante.gouv.fr/ministere/acteurs/instances-rattachees/haut-conseil-du-travail-social-hcts/rapports-et-publications-du-hcts/guides-et-fiches/" TargetMode="External"/><Relationship Id="rId9" Type="http://schemas.openxmlformats.org/officeDocument/2006/relationships/hyperlink" Target="https://www.editionsladecouverte.fr/donner_et_prendre-978270716720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26BFBB-E2B5-7AFF-D71F-F04191048752}"/>
              </a:ext>
            </a:extLst>
          </p:cNvPr>
          <p:cNvSpPr>
            <a:spLocks noGrp="1"/>
          </p:cNvSpPr>
          <p:nvPr>
            <p:ph type="ctrTitle"/>
          </p:nvPr>
        </p:nvSpPr>
        <p:spPr>
          <a:xfrm>
            <a:off x="1524000" y="1122363"/>
            <a:ext cx="9144000" cy="5010582"/>
          </a:xfrm>
        </p:spPr>
        <p:txBody>
          <a:bodyPr>
            <a:normAutofit fontScale="90000"/>
          </a:bodyPr>
          <a:lstStyle/>
          <a:p>
            <a:r>
              <a:rPr lang="fr-FR" dirty="0"/>
              <a:t>Atelier n° 7 : </a:t>
            </a:r>
            <a:br>
              <a:rPr lang="fr-FR" dirty="0"/>
            </a:br>
            <a:r>
              <a:rPr lang="fr-FR" dirty="0"/>
              <a:t>QUELLE PEUT ÊTRE L’ARTICULATION IDÉALE ENTRE TRAVAILLEUR SOCIAL ET CONSEILLER NUMÉRIQUE ?</a:t>
            </a:r>
          </a:p>
        </p:txBody>
      </p:sp>
      <p:sp>
        <p:nvSpPr>
          <p:cNvPr id="3" name="Sous-titre 2">
            <a:extLst>
              <a:ext uri="{FF2B5EF4-FFF2-40B4-BE49-F238E27FC236}">
                <a16:creationId xmlns:a16="http://schemas.microsoft.com/office/drawing/2014/main" id="{5C077EC2-6FB8-ACF6-F2D6-359B2AD43319}"/>
              </a:ext>
            </a:extLst>
          </p:cNvPr>
          <p:cNvSpPr>
            <a:spLocks noGrp="1"/>
          </p:cNvSpPr>
          <p:nvPr>
            <p:ph type="subTitle" idx="1"/>
          </p:nvPr>
        </p:nvSpPr>
        <p:spPr>
          <a:xfrm>
            <a:off x="0" y="6446982"/>
            <a:ext cx="12192000" cy="368977"/>
          </a:xfrm>
        </p:spPr>
        <p:txBody>
          <a:bodyPr>
            <a:normAutofit fontScale="92500" lnSpcReduction="10000"/>
          </a:bodyPr>
          <a:lstStyle/>
          <a:p>
            <a:r>
              <a:rPr lang="fr-FR" dirty="0"/>
              <a:t>François VERGNON/Sarah GILLERY</a:t>
            </a:r>
          </a:p>
        </p:txBody>
      </p:sp>
      <p:pic>
        <p:nvPicPr>
          <p:cNvPr id="5" name="Image 4">
            <a:extLst>
              <a:ext uri="{FF2B5EF4-FFF2-40B4-BE49-F238E27FC236}">
                <a16:creationId xmlns:a16="http://schemas.microsoft.com/office/drawing/2014/main" id="{08B5B3E3-785F-2496-FC9C-FD1012F38F65}"/>
              </a:ext>
            </a:extLst>
          </p:cNvPr>
          <p:cNvPicPr>
            <a:picLocks noChangeAspect="1"/>
          </p:cNvPicPr>
          <p:nvPr/>
        </p:nvPicPr>
        <p:blipFill>
          <a:blip r:embed="rId2"/>
          <a:stretch>
            <a:fillRect/>
          </a:stretch>
        </p:blipFill>
        <p:spPr>
          <a:xfrm>
            <a:off x="0" y="42040"/>
            <a:ext cx="12192000" cy="1366030"/>
          </a:xfrm>
          <a:prstGeom prst="rect">
            <a:avLst/>
          </a:prstGeom>
        </p:spPr>
      </p:pic>
    </p:spTree>
    <p:extLst>
      <p:ext uri="{BB962C8B-B14F-4D97-AF65-F5344CB8AC3E}">
        <p14:creationId xmlns:p14="http://schemas.microsoft.com/office/powerpoint/2010/main" val="2353237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8557CC-D5AA-F90D-E229-1D5444074636}"/>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DD987233-3B0C-B65D-C63C-3C5E94731426}"/>
              </a:ext>
            </a:extLst>
          </p:cNvPr>
          <p:cNvSpPr>
            <a:spLocks noGrp="1"/>
          </p:cNvSpPr>
          <p:nvPr>
            <p:ph idx="1"/>
          </p:nvPr>
        </p:nvSpPr>
        <p:spPr/>
        <p:txBody>
          <a:bodyPr>
            <a:normAutofit lnSpcReduction="10000"/>
          </a:bodyPr>
          <a:lstStyle/>
          <a:p>
            <a:pPr marL="0" indent="0" algn="just" fontAlgn="base">
              <a:buNone/>
            </a:pPr>
            <a:r>
              <a:rPr lang="fr-FR" b="0" i="0" dirty="0">
                <a:solidFill>
                  <a:srgbClr val="000000"/>
                </a:solidFill>
                <a:effectLst/>
                <a:latin typeface="Antartida-light"/>
              </a:rPr>
              <a:t>Nombreux sont les aidants numériques à se poser la question de la limite de leurs accompagnements dans les démarches d’accès aux droits. L’interrogation est légitime étant donné que le numérique a aussi modifié le travail des professionnels de l’action sociale. Il est pourtant nécessaire que chacun puisse mieux comprendre le rôle de des uns et de autres pour trouver la bonne façon d’agir ensemble.</a:t>
            </a:r>
          </a:p>
          <a:p>
            <a:pPr marL="0" indent="0" algn="just" fontAlgn="base">
              <a:buNone/>
            </a:pPr>
            <a:r>
              <a:rPr lang="fr-FR" b="0" i="0" dirty="0">
                <a:solidFill>
                  <a:srgbClr val="000000"/>
                </a:solidFill>
                <a:effectLst/>
                <a:latin typeface="Antartida-light"/>
              </a:rPr>
              <a:t>Cet atelier est l’occasion d’échanger sur les rôles de chacun pour trouver la meilleure articulation possible entre les corps de métier, et de réfléchir ensemble sur les convergences et les actions des différents intervenants de l’aide aux démarches d’accès aux droits en lien avec le numérique.</a:t>
            </a:r>
          </a:p>
          <a:p>
            <a:pPr algn="just"/>
            <a:endParaRPr lang="fr-FR" dirty="0"/>
          </a:p>
        </p:txBody>
      </p:sp>
      <p:pic>
        <p:nvPicPr>
          <p:cNvPr id="5" name="Image 4">
            <a:extLst>
              <a:ext uri="{FF2B5EF4-FFF2-40B4-BE49-F238E27FC236}">
                <a16:creationId xmlns:a16="http://schemas.microsoft.com/office/drawing/2014/main" id="{87D99456-F231-E28E-700B-168EAC1CA678}"/>
              </a:ext>
            </a:extLst>
          </p:cNvPr>
          <p:cNvPicPr>
            <a:picLocks noChangeAspect="1"/>
          </p:cNvPicPr>
          <p:nvPr/>
        </p:nvPicPr>
        <p:blipFill rotWithShape="1">
          <a:blip r:embed="rId2"/>
          <a:srcRect l="35615"/>
          <a:stretch/>
        </p:blipFill>
        <p:spPr>
          <a:xfrm>
            <a:off x="3574474" y="6041487"/>
            <a:ext cx="4692072" cy="816513"/>
          </a:xfrm>
          <a:prstGeom prst="rect">
            <a:avLst/>
          </a:prstGeom>
        </p:spPr>
      </p:pic>
    </p:spTree>
    <p:extLst>
      <p:ext uri="{BB962C8B-B14F-4D97-AF65-F5344CB8AC3E}">
        <p14:creationId xmlns:p14="http://schemas.microsoft.com/office/powerpoint/2010/main" val="3398603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A41A975-C114-45E7-4BE0-818B2B62793A}"/>
              </a:ext>
            </a:extLst>
          </p:cNvPr>
          <p:cNvSpPr>
            <a:spLocks noGrp="1"/>
          </p:cNvSpPr>
          <p:nvPr>
            <p:ph type="title"/>
          </p:nvPr>
        </p:nvSpPr>
        <p:spPr/>
        <p:txBody>
          <a:bodyPr/>
          <a:lstStyle/>
          <a:p>
            <a:r>
              <a:rPr lang="fr-FR" dirty="0"/>
              <a:t>Introduction</a:t>
            </a:r>
          </a:p>
        </p:txBody>
      </p:sp>
      <p:sp>
        <p:nvSpPr>
          <p:cNvPr id="3" name="Espace réservé du contenu 2">
            <a:extLst>
              <a:ext uri="{FF2B5EF4-FFF2-40B4-BE49-F238E27FC236}">
                <a16:creationId xmlns:a16="http://schemas.microsoft.com/office/drawing/2014/main" id="{743FBD67-1DED-5B83-C7B6-BE69D90AC357}"/>
              </a:ext>
            </a:extLst>
          </p:cNvPr>
          <p:cNvSpPr>
            <a:spLocks noGrp="1"/>
          </p:cNvSpPr>
          <p:nvPr>
            <p:ph idx="1"/>
          </p:nvPr>
        </p:nvSpPr>
        <p:spPr>
          <a:xfrm>
            <a:off x="599090" y="1825625"/>
            <a:ext cx="11277600" cy="4351338"/>
          </a:xfrm>
        </p:spPr>
        <p:txBody>
          <a:bodyPr>
            <a:normAutofit fontScale="85000" lnSpcReduction="20000"/>
          </a:bodyPr>
          <a:lstStyle/>
          <a:p>
            <a:r>
              <a:rPr lang="fr-FR" b="0" i="0" dirty="0">
                <a:effectLst/>
                <a:latin typeface="Inter"/>
              </a:rPr>
              <a:t>Constat : il n’est plus possible de faire sans intégrer le numérique dans l'action sociale. Comment et à quelles fins ?</a:t>
            </a:r>
          </a:p>
          <a:p>
            <a:pPr marL="0" indent="0">
              <a:buNone/>
            </a:pPr>
            <a:br>
              <a:rPr lang="fr-FR" dirty="0"/>
            </a:br>
            <a:r>
              <a:rPr lang="fr-FR" b="0" i="0" dirty="0">
                <a:effectLst/>
                <a:latin typeface="Inter"/>
              </a:rPr>
              <a:t>Accès aux droits ; autonomie ; "</a:t>
            </a:r>
            <a:r>
              <a:rPr lang="fr-FR" b="0" i="0" dirty="0" err="1">
                <a:effectLst/>
                <a:latin typeface="Inter"/>
              </a:rPr>
              <a:t>empowerment</a:t>
            </a:r>
            <a:r>
              <a:rPr lang="fr-FR" b="0" i="0" dirty="0">
                <a:effectLst/>
                <a:latin typeface="Inter"/>
              </a:rPr>
              <a:t>" ; maintien du lien social ; prévention ; parentalité ; citoyenneté …</a:t>
            </a:r>
            <a:br>
              <a:rPr lang="fr-FR" dirty="0"/>
            </a:br>
            <a:br>
              <a:rPr lang="fr-FR" dirty="0"/>
            </a:br>
            <a:r>
              <a:rPr lang="fr-FR" dirty="0"/>
              <a:t>Social et </a:t>
            </a:r>
            <a:r>
              <a:rPr lang="fr-FR" b="0" i="0" dirty="0">
                <a:effectLst/>
                <a:latin typeface="Inter"/>
              </a:rPr>
              <a:t>Numérique. Ou l'inverse… </a:t>
            </a:r>
            <a:br>
              <a:rPr lang="fr-FR" dirty="0"/>
            </a:br>
            <a:r>
              <a:rPr lang="fr-FR" b="0" i="0" dirty="0">
                <a:effectLst/>
                <a:latin typeface="Inter"/>
              </a:rPr>
              <a:t>Le pourquoi est abordé mais les objectifs sont-t-ils réellement les mêmes ? </a:t>
            </a:r>
          </a:p>
          <a:p>
            <a:r>
              <a:rPr lang="fr-FR" b="0" i="0" dirty="0">
                <a:effectLst/>
                <a:latin typeface="Inter"/>
              </a:rPr>
              <a:t>Il reste malgré tout à approfondir : </a:t>
            </a:r>
            <a:br>
              <a:rPr lang="fr-FR" dirty="0"/>
            </a:br>
            <a:r>
              <a:rPr lang="fr-FR" b="0" i="0" dirty="0">
                <a:effectLst/>
                <a:latin typeface="Inter"/>
              </a:rPr>
              <a:t>Qui ?</a:t>
            </a:r>
          </a:p>
          <a:p>
            <a:pPr marL="0" indent="0">
              <a:buNone/>
            </a:pPr>
            <a:r>
              <a:rPr lang="fr-FR" b="0" i="0" dirty="0">
                <a:effectLst/>
                <a:latin typeface="Inter"/>
              </a:rPr>
              <a:t>Avec quels moyens (outils mais surtout bagages, donc compétences et </a:t>
            </a:r>
            <a:r>
              <a:rPr lang="fr-FR" b="1" i="0" dirty="0">
                <a:effectLst/>
                <a:latin typeface="Inter"/>
              </a:rPr>
              <a:t>coopération </a:t>
            </a:r>
            <a:r>
              <a:rPr lang="fr-FR" b="1" dirty="0">
                <a:latin typeface="Inter"/>
              </a:rPr>
              <a:t>: </a:t>
            </a:r>
            <a:r>
              <a:rPr lang="fr-FR" i="0" dirty="0">
                <a:effectLst/>
                <a:latin typeface="Inter"/>
              </a:rPr>
              <a:t> quels sont les frontières et les territoires communs)</a:t>
            </a:r>
          </a:p>
          <a:p>
            <a:r>
              <a:rPr lang="fr-FR" b="0" i="0" dirty="0">
                <a:effectLst/>
                <a:latin typeface="Inter"/>
              </a:rPr>
              <a:t>Où ?</a:t>
            </a:r>
          </a:p>
          <a:p>
            <a:r>
              <a:rPr lang="fr-FR" b="0" i="0" dirty="0">
                <a:effectLst/>
                <a:latin typeface="Inter"/>
              </a:rPr>
              <a:t>Publics ?</a:t>
            </a:r>
            <a:endParaRPr lang="fr-FR" dirty="0"/>
          </a:p>
        </p:txBody>
      </p:sp>
      <p:pic>
        <p:nvPicPr>
          <p:cNvPr id="4" name="Image 3">
            <a:extLst>
              <a:ext uri="{FF2B5EF4-FFF2-40B4-BE49-F238E27FC236}">
                <a16:creationId xmlns:a16="http://schemas.microsoft.com/office/drawing/2014/main" id="{07BE375D-BF4B-BFA1-6A0D-ED542FF66CCE}"/>
              </a:ext>
            </a:extLst>
          </p:cNvPr>
          <p:cNvPicPr>
            <a:picLocks noChangeAspect="1"/>
          </p:cNvPicPr>
          <p:nvPr/>
        </p:nvPicPr>
        <p:blipFill rotWithShape="1">
          <a:blip r:embed="rId2"/>
          <a:srcRect l="35615"/>
          <a:stretch/>
        </p:blipFill>
        <p:spPr>
          <a:xfrm>
            <a:off x="3574474" y="6041487"/>
            <a:ext cx="4692072" cy="816513"/>
          </a:xfrm>
          <a:prstGeom prst="rect">
            <a:avLst/>
          </a:prstGeom>
        </p:spPr>
      </p:pic>
    </p:spTree>
    <p:extLst>
      <p:ext uri="{BB962C8B-B14F-4D97-AF65-F5344CB8AC3E}">
        <p14:creationId xmlns:p14="http://schemas.microsoft.com/office/powerpoint/2010/main" val="3725602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8F139CB-7A40-FA12-DFB8-DBD9D228241C}"/>
              </a:ext>
            </a:extLst>
          </p:cNvPr>
          <p:cNvSpPr>
            <a:spLocks noGrp="1"/>
          </p:cNvSpPr>
          <p:nvPr>
            <p:ph type="title"/>
          </p:nvPr>
        </p:nvSpPr>
        <p:spPr/>
        <p:txBody>
          <a:bodyPr/>
          <a:lstStyle/>
          <a:p>
            <a:endParaRPr lang="fr-FR" dirty="0"/>
          </a:p>
        </p:txBody>
      </p:sp>
      <p:pic>
        <p:nvPicPr>
          <p:cNvPr id="4" name="Espace réservé du contenu 8">
            <a:extLst>
              <a:ext uri="{FF2B5EF4-FFF2-40B4-BE49-F238E27FC236}">
                <a16:creationId xmlns:a16="http://schemas.microsoft.com/office/drawing/2014/main" id="{37A4AA82-2EF4-B2A7-8AF4-A92DB87DB6FA}"/>
              </a:ext>
            </a:extLst>
          </p:cNvPr>
          <p:cNvPicPr>
            <a:picLocks noGrp="1" noChangeAspect="1"/>
          </p:cNvPicPr>
          <p:nvPr>
            <p:ph idx="1"/>
          </p:nvPr>
        </p:nvPicPr>
        <p:blipFill>
          <a:blip r:embed="rId2"/>
          <a:stretch>
            <a:fillRect/>
          </a:stretch>
        </p:blipFill>
        <p:spPr>
          <a:xfrm>
            <a:off x="1783080" y="301683"/>
            <a:ext cx="8541250" cy="6405940"/>
          </a:xfrm>
        </p:spPr>
      </p:pic>
    </p:spTree>
    <p:extLst>
      <p:ext uri="{BB962C8B-B14F-4D97-AF65-F5344CB8AC3E}">
        <p14:creationId xmlns:p14="http://schemas.microsoft.com/office/powerpoint/2010/main" val="939988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5D7636-D791-3B2B-4716-00686842B452}"/>
              </a:ext>
            </a:extLst>
          </p:cNvPr>
          <p:cNvSpPr>
            <a:spLocks noGrp="1"/>
          </p:cNvSpPr>
          <p:nvPr>
            <p:ph type="title"/>
          </p:nvPr>
        </p:nvSpPr>
        <p:spPr/>
        <p:txBody>
          <a:bodyPr/>
          <a:lstStyle/>
          <a:p>
            <a:r>
              <a:rPr lang="fr-FR" dirty="0"/>
              <a:t>Réflexions et questions</a:t>
            </a:r>
          </a:p>
        </p:txBody>
      </p:sp>
      <p:sp>
        <p:nvSpPr>
          <p:cNvPr id="3" name="Espace réservé du contenu 2">
            <a:extLst>
              <a:ext uri="{FF2B5EF4-FFF2-40B4-BE49-F238E27FC236}">
                <a16:creationId xmlns:a16="http://schemas.microsoft.com/office/drawing/2014/main" id="{DC1DCAAB-4678-611E-7601-EBC1477C040E}"/>
              </a:ext>
            </a:extLst>
          </p:cNvPr>
          <p:cNvSpPr>
            <a:spLocks noGrp="1"/>
          </p:cNvSpPr>
          <p:nvPr>
            <p:ph idx="1"/>
          </p:nvPr>
        </p:nvSpPr>
        <p:spPr/>
        <p:txBody>
          <a:bodyPr/>
          <a:lstStyle/>
          <a:p>
            <a:r>
              <a:rPr lang="fr-FR" dirty="0" err="1"/>
              <a:t>Retex</a:t>
            </a:r>
            <a:r>
              <a:rPr lang="fr-FR" dirty="0"/>
              <a:t> : Quels sont les freins et les leviers de la coopération des acteurs au service de l’inclusion numérique du point de vue de l’accès aux droits ?</a:t>
            </a:r>
          </a:p>
          <a:p>
            <a:r>
              <a:rPr lang="fr-FR" dirty="0"/>
              <a:t>Comment parvenir à mieux travailler ensemble, accompagnants et travailleurs sociaux et médiateurs numériques ?</a:t>
            </a:r>
          </a:p>
        </p:txBody>
      </p:sp>
      <p:pic>
        <p:nvPicPr>
          <p:cNvPr id="4" name="Image 3">
            <a:extLst>
              <a:ext uri="{FF2B5EF4-FFF2-40B4-BE49-F238E27FC236}">
                <a16:creationId xmlns:a16="http://schemas.microsoft.com/office/drawing/2014/main" id="{457E6EBE-E11B-478E-57BE-0FA46698764F}"/>
              </a:ext>
            </a:extLst>
          </p:cNvPr>
          <p:cNvPicPr>
            <a:picLocks noChangeAspect="1"/>
          </p:cNvPicPr>
          <p:nvPr/>
        </p:nvPicPr>
        <p:blipFill rotWithShape="1">
          <a:blip r:embed="rId3"/>
          <a:srcRect l="35615"/>
          <a:stretch/>
        </p:blipFill>
        <p:spPr>
          <a:xfrm>
            <a:off x="3574474" y="6041487"/>
            <a:ext cx="4692072" cy="816513"/>
          </a:xfrm>
          <a:prstGeom prst="rect">
            <a:avLst/>
          </a:prstGeom>
        </p:spPr>
      </p:pic>
    </p:spTree>
    <p:extLst>
      <p:ext uri="{BB962C8B-B14F-4D97-AF65-F5344CB8AC3E}">
        <p14:creationId xmlns:p14="http://schemas.microsoft.com/office/powerpoint/2010/main" val="2428055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87D99456-F231-E28E-700B-168EAC1CA678}"/>
              </a:ext>
            </a:extLst>
          </p:cNvPr>
          <p:cNvPicPr>
            <a:picLocks noChangeAspect="1"/>
          </p:cNvPicPr>
          <p:nvPr/>
        </p:nvPicPr>
        <p:blipFill rotWithShape="1">
          <a:blip r:embed="rId3"/>
          <a:srcRect l="35615"/>
          <a:stretch/>
        </p:blipFill>
        <p:spPr>
          <a:xfrm>
            <a:off x="3574474" y="6041487"/>
            <a:ext cx="4692072" cy="816513"/>
          </a:xfrm>
          <a:prstGeom prst="rect">
            <a:avLst/>
          </a:prstGeom>
        </p:spPr>
      </p:pic>
      <p:sp>
        <p:nvSpPr>
          <p:cNvPr id="2" name="Titre 1">
            <a:extLst>
              <a:ext uri="{FF2B5EF4-FFF2-40B4-BE49-F238E27FC236}">
                <a16:creationId xmlns:a16="http://schemas.microsoft.com/office/drawing/2014/main" id="{1D8557CC-D5AA-F90D-E229-1D5444074636}"/>
              </a:ext>
            </a:extLst>
          </p:cNvPr>
          <p:cNvSpPr>
            <a:spLocks noGrp="1"/>
          </p:cNvSpPr>
          <p:nvPr>
            <p:ph type="title"/>
          </p:nvPr>
        </p:nvSpPr>
        <p:spPr/>
        <p:txBody>
          <a:bodyPr>
            <a:normAutofit/>
          </a:bodyPr>
          <a:lstStyle/>
          <a:p>
            <a:pPr fontAlgn="base"/>
            <a:r>
              <a:rPr lang="fr-FR" dirty="0"/>
              <a:t>… comment ?</a:t>
            </a:r>
            <a:br>
              <a:rPr lang="fr-FR" dirty="0"/>
            </a:br>
            <a:r>
              <a:rPr lang="fr-FR" dirty="0"/>
              <a:t>Méthodo/recommandation ?</a:t>
            </a:r>
          </a:p>
        </p:txBody>
      </p:sp>
      <p:sp>
        <p:nvSpPr>
          <p:cNvPr id="3" name="Espace réservé du contenu 2">
            <a:extLst>
              <a:ext uri="{FF2B5EF4-FFF2-40B4-BE49-F238E27FC236}">
                <a16:creationId xmlns:a16="http://schemas.microsoft.com/office/drawing/2014/main" id="{DD987233-3B0C-B65D-C63C-3C5E94731426}"/>
              </a:ext>
            </a:extLst>
          </p:cNvPr>
          <p:cNvSpPr>
            <a:spLocks noGrp="1"/>
          </p:cNvSpPr>
          <p:nvPr>
            <p:ph idx="1"/>
          </p:nvPr>
        </p:nvSpPr>
        <p:spPr>
          <a:xfrm>
            <a:off x="493985" y="1688995"/>
            <a:ext cx="11067393" cy="1968609"/>
          </a:xfrm>
        </p:spPr>
        <p:txBody>
          <a:bodyPr numCol="1">
            <a:noAutofit/>
          </a:bodyPr>
          <a:lstStyle/>
          <a:p>
            <a:pPr marL="0" indent="0" fontAlgn="base">
              <a:lnSpc>
                <a:spcPct val="120000"/>
              </a:lnSpc>
              <a:spcBef>
                <a:spcPts val="600"/>
              </a:spcBef>
              <a:buNone/>
            </a:pPr>
            <a:r>
              <a:rPr lang="fr-FR" sz="2000" b="0" i="0" dirty="0">
                <a:solidFill>
                  <a:srgbClr val="000000"/>
                </a:solidFill>
                <a:effectLst/>
                <a:latin typeface="Antartida-light"/>
              </a:rPr>
              <a:t>Dans la continuité de ce qui a déjà été décrit et réalisé ;</a:t>
            </a:r>
          </a:p>
          <a:p>
            <a:pPr marL="0" indent="0" fontAlgn="base">
              <a:lnSpc>
                <a:spcPct val="100000"/>
              </a:lnSpc>
              <a:spcBef>
                <a:spcPts val="600"/>
              </a:spcBef>
              <a:buNone/>
            </a:pPr>
            <a:r>
              <a:rPr lang="fr-FR" sz="2000" dirty="0">
                <a:solidFill>
                  <a:srgbClr val="000000"/>
                </a:solidFill>
                <a:latin typeface="Antartida-light"/>
              </a:rPr>
              <a:t>Quel que soit le territoire et sa taille, tout concourt à un constat unanimement partagé : Il y a partout la même nécessité de décrire et faire vivre un écosystème hétérogène des acteurs de l’inclusion numérique. (Analyses des besoins sociaux, Projets Sociaux de Territoire, </a:t>
            </a:r>
            <a:r>
              <a:rPr lang="fr-FR" sz="2000" dirty="0" err="1">
                <a:solidFill>
                  <a:srgbClr val="000000"/>
                </a:solidFill>
                <a:latin typeface="Antartida-light"/>
              </a:rPr>
              <a:t>etc</a:t>
            </a:r>
            <a:r>
              <a:rPr lang="fr-FR" sz="2000" dirty="0">
                <a:solidFill>
                  <a:srgbClr val="000000"/>
                </a:solidFill>
                <a:latin typeface="Antartida-light"/>
              </a:rPr>
              <a:t> … confortent cela) </a:t>
            </a:r>
            <a:br>
              <a:rPr lang="fr-FR" sz="2000" b="0" i="0" dirty="0">
                <a:solidFill>
                  <a:srgbClr val="000000"/>
                </a:solidFill>
                <a:effectLst/>
                <a:latin typeface="Antartida-light"/>
              </a:rPr>
            </a:br>
            <a:endParaRPr lang="fr-FR" sz="2000" b="0" i="0" dirty="0">
              <a:solidFill>
                <a:srgbClr val="000000"/>
              </a:solidFill>
              <a:effectLst/>
              <a:latin typeface="Antartida-light"/>
            </a:endParaRPr>
          </a:p>
          <a:p>
            <a:pPr marL="0" indent="0" fontAlgn="base">
              <a:lnSpc>
                <a:spcPct val="100000"/>
              </a:lnSpc>
              <a:spcBef>
                <a:spcPts val="600"/>
              </a:spcBef>
              <a:buNone/>
            </a:pPr>
            <a:r>
              <a:rPr lang="fr-FR" sz="2000" b="0" i="0" dirty="0">
                <a:solidFill>
                  <a:srgbClr val="000000"/>
                </a:solidFill>
                <a:effectLst/>
                <a:latin typeface="Antartida-light"/>
              </a:rPr>
              <a:t>par exemple à Bordeaux Métropole : </a:t>
            </a:r>
            <a:endParaRPr lang="fr-FR" sz="2000" dirty="0">
              <a:solidFill>
                <a:srgbClr val="000000"/>
              </a:solidFill>
              <a:latin typeface="Antartida-light"/>
            </a:endParaRPr>
          </a:p>
        </p:txBody>
      </p:sp>
      <p:sp>
        <p:nvSpPr>
          <p:cNvPr id="6" name="ZoneTexte 5">
            <a:extLst>
              <a:ext uri="{FF2B5EF4-FFF2-40B4-BE49-F238E27FC236}">
                <a16:creationId xmlns:a16="http://schemas.microsoft.com/office/drawing/2014/main" id="{81E1F150-253E-7206-EF86-2221126B606A}"/>
              </a:ext>
            </a:extLst>
          </p:cNvPr>
          <p:cNvSpPr txBox="1"/>
          <p:nvPr/>
        </p:nvSpPr>
        <p:spPr>
          <a:xfrm>
            <a:off x="704187" y="4021614"/>
            <a:ext cx="11067393" cy="2862322"/>
          </a:xfrm>
          <a:prstGeom prst="rect">
            <a:avLst/>
          </a:prstGeom>
          <a:noFill/>
        </p:spPr>
        <p:txBody>
          <a:bodyPr wrap="square" numCol="2" rtlCol="0">
            <a:spAutoFit/>
          </a:bodyPr>
          <a:lstStyle/>
          <a:p>
            <a:pPr marL="342900" indent="-342900" fontAlgn="base">
              <a:lnSpc>
                <a:spcPct val="100000"/>
              </a:lnSpc>
              <a:spcBef>
                <a:spcPts val="0"/>
              </a:spcBef>
              <a:buFont typeface="Arial" panose="020B0604020202020204" pitchFamily="34" charset="0"/>
              <a:buChar char="•"/>
            </a:pPr>
            <a:r>
              <a:rPr lang="fr-FR" sz="2000" dirty="0">
                <a:solidFill>
                  <a:srgbClr val="000000"/>
                </a:solidFill>
                <a:latin typeface="Antartida-light"/>
              </a:rPr>
              <a:t>C</a:t>
            </a:r>
            <a:r>
              <a:rPr lang="fr-FR" sz="2000" b="0" i="0" dirty="0">
                <a:solidFill>
                  <a:srgbClr val="000000"/>
                </a:solidFill>
                <a:effectLst/>
                <a:latin typeface="Antartida-light"/>
              </a:rPr>
              <a:t>onnaissance </a:t>
            </a:r>
            <a:r>
              <a:rPr lang="fr-FR" sz="2000" dirty="0">
                <a:solidFill>
                  <a:srgbClr val="000000"/>
                </a:solidFill>
                <a:latin typeface="Antartida-light"/>
              </a:rPr>
              <a:t>des acteurs :</a:t>
            </a:r>
          </a:p>
          <a:p>
            <a:pPr marL="742950" lvl="1" indent="-285750" fontAlgn="base">
              <a:lnSpc>
                <a:spcPct val="100000"/>
              </a:lnSpc>
              <a:spcBef>
                <a:spcPts val="0"/>
              </a:spcBef>
              <a:buFont typeface="Arial" panose="020B0604020202020204" pitchFamily="34" charset="0"/>
              <a:buChar char="•"/>
            </a:pPr>
            <a:r>
              <a:rPr lang="fr-FR" sz="1800" b="0" i="0" dirty="0">
                <a:solidFill>
                  <a:srgbClr val="000000"/>
                </a:solidFill>
                <a:effectLst/>
                <a:latin typeface="Antartida-light"/>
              </a:rPr>
              <a:t>I</a:t>
            </a:r>
            <a:r>
              <a:rPr lang="fr-FR" sz="1800" dirty="0">
                <a:solidFill>
                  <a:srgbClr val="000000"/>
                </a:solidFill>
                <a:latin typeface="Antartida-light"/>
              </a:rPr>
              <a:t>nventaire</a:t>
            </a:r>
          </a:p>
          <a:p>
            <a:pPr marL="742950" lvl="1" indent="-285750" fontAlgn="base">
              <a:lnSpc>
                <a:spcPct val="100000"/>
              </a:lnSpc>
              <a:spcBef>
                <a:spcPts val="0"/>
              </a:spcBef>
              <a:buFont typeface="Arial" panose="020B0604020202020204" pitchFamily="34" charset="0"/>
              <a:buChar char="•"/>
            </a:pPr>
            <a:r>
              <a:rPr lang="fr-FR" sz="1800" b="0" i="0" dirty="0">
                <a:solidFill>
                  <a:srgbClr val="000000"/>
                </a:solidFill>
                <a:effectLst/>
                <a:latin typeface="Antartida-light"/>
              </a:rPr>
              <a:t>Annuaire</a:t>
            </a:r>
          </a:p>
          <a:p>
            <a:pPr marL="742950" lvl="1" indent="-285750" fontAlgn="base">
              <a:lnSpc>
                <a:spcPct val="100000"/>
              </a:lnSpc>
              <a:spcBef>
                <a:spcPts val="0"/>
              </a:spcBef>
              <a:buFont typeface="Arial" panose="020B0604020202020204" pitchFamily="34" charset="0"/>
              <a:buChar char="•"/>
            </a:pPr>
            <a:r>
              <a:rPr lang="fr-FR" sz="1800" dirty="0">
                <a:solidFill>
                  <a:srgbClr val="000000"/>
                </a:solidFill>
                <a:latin typeface="Antartida-light"/>
              </a:rPr>
              <a:t>Cartographie</a:t>
            </a:r>
          </a:p>
          <a:p>
            <a:pPr marL="342900" indent="-342900" fontAlgn="base">
              <a:lnSpc>
                <a:spcPct val="100000"/>
              </a:lnSpc>
              <a:spcBef>
                <a:spcPts val="600"/>
              </a:spcBef>
              <a:buFont typeface="Arial" panose="020B0604020202020204" pitchFamily="34" charset="0"/>
              <a:buChar char="•"/>
            </a:pPr>
            <a:r>
              <a:rPr lang="fr-FR" sz="2000" dirty="0">
                <a:solidFill>
                  <a:srgbClr val="000000"/>
                </a:solidFill>
                <a:latin typeface="Antartida-light"/>
              </a:rPr>
              <a:t>Mise en Réseau</a:t>
            </a:r>
          </a:p>
          <a:p>
            <a:pPr marL="342900" indent="-342900" fontAlgn="base">
              <a:lnSpc>
                <a:spcPct val="100000"/>
              </a:lnSpc>
              <a:spcBef>
                <a:spcPts val="600"/>
              </a:spcBef>
              <a:buFont typeface="Arial" panose="020B0604020202020204" pitchFamily="34" charset="0"/>
              <a:buChar char="•"/>
            </a:pPr>
            <a:r>
              <a:rPr lang="fr-FR" sz="2000" dirty="0">
                <a:solidFill>
                  <a:srgbClr val="000000"/>
                </a:solidFill>
                <a:latin typeface="Antartida-light"/>
              </a:rPr>
              <a:t>Groupe numérique inclusif</a:t>
            </a:r>
          </a:p>
          <a:p>
            <a:pPr marL="342900" indent="-342900" fontAlgn="base">
              <a:lnSpc>
                <a:spcPct val="100000"/>
              </a:lnSpc>
              <a:spcBef>
                <a:spcPts val="600"/>
              </a:spcBef>
              <a:buFont typeface="Arial" panose="020B0604020202020204" pitchFamily="34" charset="0"/>
              <a:buChar char="•"/>
            </a:pPr>
            <a:endParaRPr lang="fr-FR" sz="2000" dirty="0">
              <a:solidFill>
                <a:srgbClr val="000000"/>
              </a:solidFill>
              <a:latin typeface="Antartida-light"/>
            </a:endParaRPr>
          </a:p>
          <a:p>
            <a:pPr marL="342900" indent="-342900" fontAlgn="base">
              <a:lnSpc>
                <a:spcPct val="100000"/>
              </a:lnSpc>
              <a:spcBef>
                <a:spcPts val="600"/>
              </a:spcBef>
              <a:buFont typeface="Arial" panose="020B0604020202020204" pitchFamily="34" charset="0"/>
              <a:buChar char="•"/>
            </a:pPr>
            <a:endParaRPr lang="fr-FR" sz="2000" dirty="0">
              <a:solidFill>
                <a:srgbClr val="000000"/>
              </a:solidFill>
              <a:latin typeface="Antartida-light"/>
            </a:endParaRPr>
          </a:p>
          <a:p>
            <a:pPr marL="742950" lvl="1" indent="-285750" fontAlgn="base">
              <a:lnSpc>
                <a:spcPct val="100000"/>
              </a:lnSpc>
              <a:spcBef>
                <a:spcPts val="0"/>
              </a:spcBef>
              <a:buFont typeface="Arial" panose="020B0604020202020204" pitchFamily="34" charset="0"/>
              <a:buChar char="•"/>
            </a:pPr>
            <a:r>
              <a:rPr lang="fr-FR" sz="1800" dirty="0">
                <a:solidFill>
                  <a:srgbClr val="000000"/>
                </a:solidFill>
                <a:latin typeface="Antartida-light"/>
              </a:rPr>
              <a:t>Veille et Communs</a:t>
            </a:r>
          </a:p>
          <a:p>
            <a:pPr marL="742950" lvl="1" indent="-285750" fontAlgn="base">
              <a:lnSpc>
                <a:spcPct val="100000"/>
              </a:lnSpc>
              <a:spcBef>
                <a:spcPts val="0"/>
              </a:spcBef>
              <a:buFont typeface="Arial" panose="020B0604020202020204" pitchFamily="34" charset="0"/>
              <a:buChar char="•"/>
            </a:pPr>
            <a:r>
              <a:rPr lang="fr-FR" sz="1800" dirty="0">
                <a:solidFill>
                  <a:srgbClr val="000000"/>
                </a:solidFill>
                <a:latin typeface="Antartida-light"/>
              </a:rPr>
              <a:t>Interconnaissance</a:t>
            </a:r>
          </a:p>
          <a:p>
            <a:pPr marL="342900" indent="-342900" fontAlgn="base">
              <a:lnSpc>
                <a:spcPct val="100000"/>
              </a:lnSpc>
              <a:spcBef>
                <a:spcPts val="600"/>
              </a:spcBef>
              <a:buFont typeface="Arial" panose="020B0604020202020204" pitchFamily="34" charset="0"/>
              <a:buChar char="•"/>
            </a:pPr>
            <a:r>
              <a:rPr lang="fr-FR" sz="2000" dirty="0">
                <a:solidFill>
                  <a:srgbClr val="000000"/>
                </a:solidFill>
                <a:latin typeface="Antartida-light"/>
              </a:rPr>
              <a:t>Montée en compétence des acteurs, formation initiale et continue</a:t>
            </a:r>
          </a:p>
          <a:p>
            <a:pPr marL="342900" indent="-342900" fontAlgn="base">
              <a:lnSpc>
                <a:spcPct val="100000"/>
              </a:lnSpc>
              <a:spcBef>
                <a:spcPts val="600"/>
              </a:spcBef>
              <a:buFont typeface="Arial" panose="020B0604020202020204" pitchFamily="34" charset="0"/>
              <a:buChar char="•"/>
            </a:pPr>
            <a:r>
              <a:rPr lang="fr-FR" sz="2000" dirty="0">
                <a:solidFill>
                  <a:srgbClr val="000000"/>
                </a:solidFill>
                <a:latin typeface="Antartida-light"/>
              </a:rPr>
              <a:t>Equipement facilité. Filière de réemploi…</a:t>
            </a:r>
          </a:p>
          <a:p>
            <a:endParaRPr lang="fr-FR" dirty="0"/>
          </a:p>
        </p:txBody>
      </p:sp>
    </p:spTree>
    <p:extLst>
      <p:ext uri="{BB962C8B-B14F-4D97-AF65-F5344CB8AC3E}">
        <p14:creationId xmlns:p14="http://schemas.microsoft.com/office/powerpoint/2010/main" val="4042949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8557CC-D5AA-F90D-E229-1D5444074636}"/>
              </a:ext>
            </a:extLst>
          </p:cNvPr>
          <p:cNvSpPr>
            <a:spLocks noGrp="1"/>
          </p:cNvSpPr>
          <p:nvPr>
            <p:ph type="title"/>
          </p:nvPr>
        </p:nvSpPr>
        <p:spPr/>
        <p:txBody>
          <a:bodyPr/>
          <a:lstStyle/>
          <a:p>
            <a:r>
              <a:rPr lang="fr-FR" dirty="0"/>
              <a:t>formation</a:t>
            </a:r>
          </a:p>
        </p:txBody>
      </p:sp>
      <p:sp>
        <p:nvSpPr>
          <p:cNvPr id="3" name="Espace réservé du contenu 2">
            <a:extLst>
              <a:ext uri="{FF2B5EF4-FFF2-40B4-BE49-F238E27FC236}">
                <a16:creationId xmlns:a16="http://schemas.microsoft.com/office/drawing/2014/main" id="{DD987233-3B0C-B65D-C63C-3C5E94731426}"/>
              </a:ext>
            </a:extLst>
          </p:cNvPr>
          <p:cNvSpPr>
            <a:spLocks noGrp="1"/>
          </p:cNvSpPr>
          <p:nvPr>
            <p:ph idx="1"/>
          </p:nvPr>
        </p:nvSpPr>
        <p:spPr/>
        <p:txBody>
          <a:bodyPr>
            <a:noAutofit/>
          </a:bodyPr>
          <a:lstStyle/>
          <a:p>
            <a:pPr fontAlgn="base"/>
            <a:r>
              <a:rPr lang="fr-FR" sz="2600" b="0" i="0" dirty="0">
                <a:effectLst/>
                <a:latin typeface="Inter"/>
              </a:rPr>
              <a:t>Il existe plus d'une dizaine de titres professionnels (DE) pour l'action et la méditation sociale. Un seul spécifique au social</a:t>
            </a:r>
            <a:r>
              <a:rPr lang="fr-FR" sz="2600" b="0" i="0" u="sng" dirty="0">
                <a:effectLst/>
                <a:latin typeface="Inter"/>
              </a:rPr>
              <a:t> et </a:t>
            </a:r>
            <a:r>
              <a:rPr lang="fr-FR" sz="2600" b="0" i="0" dirty="0">
                <a:effectLst/>
                <a:latin typeface="Inter"/>
              </a:rPr>
              <a:t>au numérique.</a:t>
            </a:r>
          </a:p>
          <a:p>
            <a:pPr fontAlgn="base"/>
            <a:r>
              <a:rPr lang="fr-FR" sz="2600" b="0" i="0" dirty="0">
                <a:effectLst/>
                <a:latin typeface="Inter"/>
              </a:rPr>
              <a:t> Deux titres </a:t>
            </a:r>
            <a:r>
              <a:rPr lang="fr-FR" sz="2600" dirty="0">
                <a:latin typeface="Inter"/>
              </a:rPr>
              <a:t>en rapport avec la médiation</a:t>
            </a:r>
            <a:r>
              <a:rPr lang="fr-FR" sz="2600" b="0" i="0" dirty="0">
                <a:effectLst/>
                <a:latin typeface="Inter"/>
              </a:rPr>
              <a:t> numérique, mais peu, voire pas, de lien </a:t>
            </a:r>
            <a:r>
              <a:rPr lang="fr-FR" sz="2600" dirty="0">
                <a:latin typeface="Inter"/>
              </a:rPr>
              <a:t>avec </a:t>
            </a:r>
            <a:r>
              <a:rPr lang="fr-FR" sz="2600" b="0" i="0" dirty="0">
                <a:effectLst/>
                <a:latin typeface="Inter"/>
              </a:rPr>
              <a:t>l’action sociale. (Pas "culturel" du numérique plus axé sur une approche technique et outil. </a:t>
            </a:r>
            <a:r>
              <a:rPr lang="fr-FR" sz="2600" b="0" i="1" dirty="0">
                <a:effectLst/>
                <a:latin typeface="Inter"/>
              </a:rPr>
              <a:t>Il suffit de revenir sur l'organisation des formations CNFS et le seul titre de REMN… et la perception par les intéressés</a:t>
            </a:r>
            <a:r>
              <a:rPr lang="fr-FR" sz="2600" b="0" i="0" dirty="0">
                <a:effectLst/>
                <a:latin typeface="Inter"/>
              </a:rPr>
              <a:t>) </a:t>
            </a:r>
          </a:p>
          <a:p>
            <a:pPr fontAlgn="base"/>
            <a:r>
              <a:rPr lang="fr-FR" sz="2600" dirty="0">
                <a:latin typeface="Inter"/>
              </a:rPr>
              <a:t>Catalogue organismes de formation (CNFPT, ....)</a:t>
            </a:r>
          </a:p>
          <a:p>
            <a:pPr fontAlgn="base"/>
            <a:r>
              <a:rPr lang="fr-FR" sz="2600" dirty="0"/>
              <a:t>Sésame : Centre de Ressource de la Solidarité Numérique de Bordeaux-Métropole</a:t>
            </a:r>
            <a:br>
              <a:rPr lang="fr-FR" sz="2600" dirty="0"/>
            </a:br>
            <a:endParaRPr lang="fr-FR" sz="2600" dirty="0"/>
          </a:p>
        </p:txBody>
      </p:sp>
      <p:pic>
        <p:nvPicPr>
          <p:cNvPr id="5" name="Image 4">
            <a:extLst>
              <a:ext uri="{FF2B5EF4-FFF2-40B4-BE49-F238E27FC236}">
                <a16:creationId xmlns:a16="http://schemas.microsoft.com/office/drawing/2014/main" id="{87D99456-F231-E28E-700B-168EAC1CA678}"/>
              </a:ext>
            </a:extLst>
          </p:cNvPr>
          <p:cNvPicPr>
            <a:picLocks noChangeAspect="1"/>
          </p:cNvPicPr>
          <p:nvPr/>
        </p:nvPicPr>
        <p:blipFill rotWithShape="1">
          <a:blip r:embed="rId3"/>
          <a:srcRect l="35615"/>
          <a:stretch/>
        </p:blipFill>
        <p:spPr>
          <a:xfrm>
            <a:off x="3574474" y="6041487"/>
            <a:ext cx="4692072" cy="816513"/>
          </a:xfrm>
          <a:prstGeom prst="rect">
            <a:avLst/>
          </a:prstGeom>
        </p:spPr>
      </p:pic>
    </p:spTree>
    <p:extLst>
      <p:ext uri="{BB962C8B-B14F-4D97-AF65-F5344CB8AC3E}">
        <p14:creationId xmlns:p14="http://schemas.microsoft.com/office/powerpoint/2010/main" val="2232032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BE7824-8F08-B643-4884-085888B5F7E3}"/>
              </a:ext>
            </a:extLst>
          </p:cNvPr>
          <p:cNvSpPr>
            <a:spLocks noGrp="1"/>
          </p:cNvSpPr>
          <p:nvPr>
            <p:ph type="title"/>
          </p:nvPr>
        </p:nvSpPr>
        <p:spPr/>
        <p:txBody>
          <a:bodyPr/>
          <a:lstStyle/>
          <a:p>
            <a:r>
              <a:rPr lang="fr-FR" dirty="0"/>
              <a:t>Quelques références et liens</a:t>
            </a:r>
          </a:p>
        </p:txBody>
      </p:sp>
      <p:sp>
        <p:nvSpPr>
          <p:cNvPr id="3" name="Espace réservé du contenu 2">
            <a:extLst>
              <a:ext uri="{FF2B5EF4-FFF2-40B4-BE49-F238E27FC236}">
                <a16:creationId xmlns:a16="http://schemas.microsoft.com/office/drawing/2014/main" id="{03093590-C482-9FF9-F058-8128EF40F237}"/>
              </a:ext>
            </a:extLst>
          </p:cNvPr>
          <p:cNvSpPr>
            <a:spLocks noGrp="1"/>
          </p:cNvSpPr>
          <p:nvPr>
            <p:ph idx="1"/>
          </p:nvPr>
        </p:nvSpPr>
        <p:spPr/>
        <p:txBody>
          <a:bodyPr>
            <a:normAutofit/>
          </a:bodyPr>
          <a:lstStyle/>
          <a:p>
            <a:r>
              <a:rPr lang="fr-FR" sz="1800" dirty="0">
                <a:hlinkClick r:id="rId2">
                  <a:extLst>
                    <a:ext uri="{A12FA001-AC4F-418D-AE19-62706E023703}">
                      <ahyp:hlinkClr xmlns:ahyp="http://schemas.microsoft.com/office/drawing/2018/hyperlinkcolor" val="tx"/>
                    </a:ext>
                  </a:extLst>
                </a:hlinkClick>
              </a:rPr>
              <a:t>Numérique Solidaire (numeriquesolidaire.fr)</a:t>
            </a:r>
            <a:endParaRPr lang="fr-FR" sz="1800" dirty="0"/>
          </a:p>
          <a:p>
            <a:r>
              <a:rPr lang="fr-FR" sz="1800" dirty="0">
                <a:hlinkClick r:id="rId3">
                  <a:extLst>
                    <a:ext uri="{A12FA001-AC4F-418D-AE19-62706E023703}">
                      <ahyp:hlinkClr xmlns:ahyp="http://schemas.microsoft.com/office/drawing/2018/hyperlinkcolor" val="tx"/>
                    </a:ext>
                  </a:extLst>
                </a:hlinkClick>
              </a:rPr>
              <a:t>pourquoi_et_comment_les_travailleurs_sociaux_se_saisissent_des_outils_numeriques.pdf (solidarites-sante.gouv.fr)</a:t>
            </a:r>
            <a:endParaRPr lang="fr-FR" sz="1800" dirty="0"/>
          </a:p>
          <a:p>
            <a:r>
              <a:rPr lang="fr-FR" sz="1800" dirty="0">
                <a:hlinkClick r:id="rId4">
                  <a:extLst>
                    <a:ext uri="{A12FA001-AC4F-418D-AE19-62706E023703}">
                      <ahyp:hlinkClr xmlns:ahyp="http://schemas.microsoft.com/office/drawing/2018/hyperlinkcolor" val="tx"/>
                    </a:ext>
                  </a:extLst>
                </a:hlinkClick>
              </a:rPr>
              <a:t>Guides et Fiches - Ministère de la Santé et de la Prévention (solidarites-sante.gouv.fr)</a:t>
            </a:r>
            <a:endParaRPr lang="fr-FR" sz="1800" dirty="0"/>
          </a:p>
          <a:p>
            <a:r>
              <a:rPr lang="fr-FR" sz="1800" dirty="0">
                <a:hlinkClick r:id="rId5">
                  <a:extLst>
                    <a:ext uri="{A12FA001-AC4F-418D-AE19-62706E023703}">
                      <ahyp:hlinkClr xmlns:ahyp="http://schemas.microsoft.com/office/drawing/2018/hyperlinkcolor" val="tx"/>
                    </a:ext>
                  </a:extLst>
                </a:hlinkClick>
              </a:rPr>
              <a:t>Centres sociaux : au </a:t>
            </a:r>
            <a:r>
              <a:rPr lang="fr-FR" sz="1800" dirty="0" err="1">
                <a:hlinkClick r:id="rId5">
                  <a:extLst>
                    <a:ext uri="{A12FA001-AC4F-418D-AE19-62706E023703}">
                      <ahyp:hlinkClr xmlns:ahyp="http://schemas.microsoft.com/office/drawing/2018/hyperlinkcolor" val="tx"/>
                    </a:ext>
                  </a:extLst>
                </a:hlinkClick>
              </a:rPr>
              <a:t>coeur</a:t>
            </a:r>
            <a:r>
              <a:rPr lang="fr-FR" sz="1800" dirty="0">
                <a:hlinkClick r:id="rId5">
                  <a:extLst>
                    <a:ext uri="{A12FA001-AC4F-418D-AE19-62706E023703}">
                      <ahyp:hlinkClr xmlns:ahyp="http://schemas.microsoft.com/office/drawing/2018/hyperlinkcolor" val="tx"/>
                    </a:ext>
                  </a:extLst>
                </a:hlinkClick>
              </a:rPr>
              <a:t> d'une société numérique humaine et solidaire - Actualités | FÉDÉRATION DES CENTRES SOCIAUX ET SOCIOCULTURELS DE FRANCE (centres-sociaux.fr)</a:t>
            </a:r>
            <a:endParaRPr lang="fr-FR" sz="1800" dirty="0"/>
          </a:p>
          <a:p>
            <a:r>
              <a:rPr lang="fr-FR" sz="1800" dirty="0">
                <a:hlinkClick r:id="rId6">
                  <a:extLst>
                    <a:ext uri="{A12FA001-AC4F-418D-AE19-62706E023703}">
                      <ahyp:hlinkClr xmlns:ahyp="http://schemas.microsoft.com/office/drawing/2018/hyperlinkcolor" val="tx"/>
                    </a:ext>
                  </a:extLst>
                </a:hlinkClick>
              </a:rPr>
              <a:t>https://www.cairn.info/revue-informations-sociales-2021-1-page-44.htm</a:t>
            </a:r>
            <a:endParaRPr lang="fr-FR" sz="1800" dirty="0"/>
          </a:p>
          <a:p>
            <a:r>
              <a:rPr lang="fr-FR" sz="1800" dirty="0" err="1">
                <a:hlinkClick r:id="rId7">
                  <a:extLst>
                    <a:ext uri="{A12FA001-AC4F-418D-AE19-62706E023703}">
                      <ahyp:hlinkClr xmlns:ahyp="http://schemas.microsoft.com/office/drawing/2018/hyperlinkcolor" val="tx"/>
                    </a:ext>
                  </a:extLst>
                </a:hlinkClick>
              </a:rPr>
              <a:t>Labacces</a:t>
            </a:r>
            <a:r>
              <a:rPr lang="fr-FR" sz="1800" dirty="0">
                <a:hlinkClick r:id="rId7">
                  <a:extLst>
                    <a:ext uri="{A12FA001-AC4F-418D-AE19-62706E023703}">
                      <ahyp:hlinkClr xmlns:ahyp="http://schemas.microsoft.com/office/drawing/2018/hyperlinkcolor" val="tx"/>
                    </a:ext>
                  </a:extLst>
                </a:hlinkClick>
              </a:rPr>
              <a:t> : Rapports et articles</a:t>
            </a:r>
            <a:r>
              <a:rPr lang="fr-FR" sz="1800" dirty="0"/>
              <a:t> et notamment : </a:t>
            </a:r>
            <a:r>
              <a:rPr lang="fr-FR" sz="1800" dirty="0">
                <a:hlinkClick r:id="rId8">
                  <a:extLst>
                    <a:ext uri="{A12FA001-AC4F-418D-AE19-62706E023703}">
                      <ahyp:hlinkClr xmlns:ahyp="http://schemas.microsoft.com/office/drawing/2018/hyperlinkcolor" val="tx"/>
                    </a:ext>
                  </a:extLst>
                </a:hlinkClick>
              </a:rPr>
              <a:t>http://www.labacces.fr/?Rapport/download&amp;file=Aide_aux_dmarches_en_ligne__Une_necessaire_coopration_des_ecosytemes_locaux.pdf</a:t>
            </a:r>
            <a:endParaRPr lang="fr-FR" sz="1800" dirty="0"/>
          </a:p>
          <a:p>
            <a:pPr marL="0" indent="0">
              <a:buNone/>
            </a:pPr>
            <a:endParaRPr lang="fr-FR" sz="1800" dirty="0"/>
          </a:p>
          <a:p>
            <a:r>
              <a:rPr lang="fr-FR" sz="1800" dirty="0">
                <a:hlinkClick r:id="rId9">
                  <a:extLst>
                    <a:ext uri="{A12FA001-AC4F-418D-AE19-62706E023703}">
                      <ahyp:hlinkClr xmlns:ahyp="http://schemas.microsoft.com/office/drawing/2018/hyperlinkcolor" val="tx"/>
                    </a:ext>
                  </a:extLst>
                </a:hlinkClick>
              </a:rPr>
              <a:t>Donner et prendre - Norbert Alter - Éditions La Découverte (editionsladecouverte.fr)</a:t>
            </a:r>
            <a:br>
              <a:rPr lang="fr-FR" sz="1800" dirty="0"/>
            </a:br>
            <a:endParaRPr lang="fr-FR" sz="1800" dirty="0"/>
          </a:p>
        </p:txBody>
      </p:sp>
      <p:pic>
        <p:nvPicPr>
          <p:cNvPr id="4" name="Image 3">
            <a:extLst>
              <a:ext uri="{FF2B5EF4-FFF2-40B4-BE49-F238E27FC236}">
                <a16:creationId xmlns:a16="http://schemas.microsoft.com/office/drawing/2014/main" id="{BF843E63-D484-BEDF-F9FA-964A5618ABFA}"/>
              </a:ext>
            </a:extLst>
          </p:cNvPr>
          <p:cNvPicPr>
            <a:picLocks noChangeAspect="1"/>
          </p:cNvPicPr>
          <p:nvPr/>
        </p:nvPicPr>
        <p:blipFill rotWithShape="1">
          <a:blip r:embed="rId10"/>
          <a:srcRect l="35615"/>
          <a:stretch/>
        </p:blipFill>
        <p:spPr>
          <a:xfrm>
            <a:off x="3574474" y="6041487"/>
            <a:ext cx="4692072" cy="816513"/>
          </a:xfrm>
          <a:prstGeom prst="rect">
            <a:avLst/>
          </a:prstGeom>
        </p:spPr>
      </p:pic>
    </p:spTree>
    <p:extLst>
      <p:ext uri="{BB962C8B-B14F-4D97-AF65-F5344CB8AC3E}">
        <p14:creationId xmlns:p14="http://schemas.microsoft.com/office/powerpoint/2010/main" val="333311752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numCol="2" rtlCol="0">
        <a:spAutoFit/>
      </a:bodyPr>
      <a:lstStyle>
        <a:defPPr algn="l" fontAlgn="base">
          <a:lnSpc>
            <a:spcPct val="100000"/>
          </a:lnSpc>
          <a:spcBef>
            <a:spcPts val="0"/>
          </a:spcBef>
          <a:defRPr sz="2000" dirty="0" smtClean="0">
            <a:solidFill>
              <a:srgbClr val="000000"/>
            </a:solidFill>
            <a:latin typeface="Antartida-light"/>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4A286061CD5D47B8FDCE66450A1992" ma:contentTypeVersion="" ma:contentTypeDescription="Crée un document." ma:contentTypeScope="" ma:versionID="c7b906c9627f3196ae756c64fd34f67f">
  <xsd:schema xmlns:xsd="http://www.w3.org/2001/XMLSchema" xmlns:xs="http://www.w3.org/2001/XMLSchema" xmlns:p="http://schemas.microsoft.com/office/2006/metadata/properties" xmlns:ns1="http://schemas.microsoft.com/sharepoint/v3" xmlns:ns2="6a2a9a3e-8451-4b49-b7d4-33e881f0cab9" xmlns:ns3="4b287087-ae01-4b41-bd81-19ffce56c15b" xmlns:ns4="34737fd1-88a4-42a3-86c6-59cb7769a8ac" targetNamespace="http://schemas.microsoft.com/office/2006/metadata/properties" ma:root="true" ma:fieldsID="db30055448a0aa402939d2109396d8f1" ns1:_="" ns2:_="" ns3:_="" ns4:_="">
    <xsd:import namespace="http://schemas.microsoft.com/sharepoint/v3"/>
    <xsd:import namespace="6a2a9a3e-8451-4b49-b7d4-33e881f0cab9"/>
    <xsd:import namespace="4b287087-ae01-4b41-bd81-19ffce56c15b"/>
    <xsd:import namespace="34737fd1-88a4-42a3-86c6-59cb7769a8ac"/>
    <xsd:element name="properties">
      <xsd:complexType>
        <xsd:sequence>
          <xsd:element name="documentManagement">
            <xsd:complexType>
              <xsd:all>
                <xsd:element ref="ns1:PublishingStartDate" minOccurs="0"/>
                <xsd:element ref="ns1:PublishingExpirationDate" minOccurs="0"/>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AutoKeyPoints" minOccurs="0"/>
                <xsd:element ref="ns2:MediaServiceKeyPoints" minOccurs="0"/>
                <xsd:element ref="ns2:MediaServiceLocation" minOccurs="0"/>
                <xsd:element ref="ns2:_Flow_SignoffStatus"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La colonne de site Date de début de planification est créée par la fonctionnalité de publication. Elle permet de spécifier les date et heure auxquelles cette page apparaîtra la première fois aux visiteurs du site." ma:internalName="PublishingStartDate">
      <xsd:simpleType>
        <xsd:restriction base="dms:Unknown"/>
      </xsd:simpleType>
    </xsd:element>
    <xsd:element name="PublishingExpirationDate" ma:index="9" nillable="true" ma:displayName="Date de fin de planification" ma:description="La colonne de site Date de fin de planification est créée par la fonctionnalité de publication. Elle permet de spécifier les date et heure auxquelles cette page n'apparaîtra plus aux visiteurs du si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a2a9a3e-8451-4b49-b7d4-33e881f0cab9"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ServiceLocation" ma:index="21" nillable="true" ma:displayName="Location" ma:internalName="MediaServiceLocation" ma:readOnly="true">
      <xsd:simpleType>
        <xsd:restriction base="dms:Text"/>
      </xsd:simpleType>
    </xsd:element>
    <xsd:element name="_Flow_SignoffStatus" ma:index="22" nillable="true" ma:displayName="État de validation" ma:internalName="_x00c9_tat_x0020_de_x0020_validation">
      <xsd:simpleType>
        <xsd:restriction base="dms:Text"/>
      </xsd:simpleType>
    </xsd:element>
    <xsd:element name="MediaLengthInSeconds" ma:index="23" nillable="true" ma:displayName="Length (seconds)"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Balises d’images" ma:readOnly="false" ma:fieldId="{5cf76f15-5ced-4ddc-b409-7134ff3c332f}" ma:taxonomyMulti="true" ma:sspId="db167985-3631-4ec7-acf1-124f178307d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b287087-ae01-4b41-bd81-19ffce56c15b" elementFormDefault="qualified">
    <xsd:import namespace="http://schemas.microsoft.com/office/2006/documentManagement/types"/>
    <xsd:import namespace="http://schemas.microsoft.com/office/infopath/2007/PartnerControls"/>
    <xsd:element name="SharedWithUsers" ma:index="12"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Partagé avec dé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4737fd1-88a4-42a3-86c6-59cb7769a8ac" elementFormDefault="qualified">
    <xsd:import namespace="http://schemas.microsoft.com/office/2006/documentManagement/types"/>
    <xsd:import namespace="http://schemas.microsoft.com/office/infopath/2007/PartnerControls"/>
    <xsd:element name="TaxCatchAll" ma:index="26" nillable="true" ma:displayName="Colonne Attraper tout de Taxonomie" ma:hidden="true" ma:list="{b2eabfc4-2409-467a-ac94-2e41af302fe4}" ma:internalName="TaxCatchAll" ma:showField="CatchAllData" ma:web="34737fd1-88a4-42a3-86c6-59cb7769a8a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Flow_SignoffStatus xmlns="6a2a9a3e-8451-4b49-b7d4-33e881f0cab9" xsi:nil="true"/>
    <lcf76f155ced4ddcb4097134ff3c332f xmlns="6a2a9a3e-8451-4b49-b7d4-33e881f0cab9">
      <Terms xmlns="http://schemas.microsoft.com/office/infopath/2007/PartnerControls"/>
    </lcf76f155ced4ddcb4097134ff3c332f>
    <PublishingExpirationDate xmlns="http://schemas.microsoft.com/sharepoint/v3" xsi:nil="true"/>
    <PublishingStartDate xmlns="http://schemas.microsoft.com/sharepoint/v3" xsi:nil="true"/>
    <TaxCatchAll xmlns="34737fd1-88a4-42a3-86c6-59cb7769a8ac" xsi:nil="true"/>
  </documentManagement>
</p:properties>
</file>

<file path=customXml/itemProps1.xml><?xml version="1.0" encoding="utf-8"?>
<ds:datastoreItem xmlns:ds="http://schemas.openxmlformats.org/officeDocument/2006/customXml" ds:itemID="{4E658D27-E4EF-445C-A000-ED35120D8902}"/>
</file>

<file path=customXml/itemProps2.xml><?xml version="1.0" encoding="utf-8"?>
<ds:datastoreItem xmlns:ds="http://schemas.openxmlformats.org/officeDocument/2006/customXml" ds:itemID="{C3A92A7E-2DEF-44F4-8775-E6D50A07F701}"/>
</file>

<file path=customXml/itemProps3.xml><?xml version="1.0" encoding="utf-8"?>
<ds:datastoreItem xmlns:ds="http://schemas.openxmlformats.org/officeDocument/2006/customXml" ds:itemID="{8447803A-CB81-4826-877A-93318EF7B48B}"/>
</file>

<file path=docProps/app.xml><?xml version="1.0" encoding="utf-8"?>
<Properties xmlns="http://schemas.openxmlformats.org/officeDocument/2006/extended-properties" xmlns:vt="http://schemas.openxmlformats.org/officeDocument/2006/docPropsVTypes">
  <TotalTime>327</TotalTime>
  <Words>675</Words>
  <Application>Microsoft Office PowerPoint</Application>
  <PresentationFormat>Grand écran</PresentationFormat>
  <Paragraphs>47</Paragraphs>
  <Slides>8</Slides>
  <Notes>3</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8</vt:i4>
      </vt:variant>
    </vt:vector>
  </HeadingPairs>
  <TitlesOfParts>
    <vt:vector size="14" baseType="lpstr">
      <vt:lpstr>Antartida-light</vt:lpstr>
      <vt:lpstr>Arial</vt:lpstr>
      <vt:lpstr>Calibri</vt:lpstr>
      <vt:lpstr>Calibri Light</vt:lpstr>
      <vt:lpstr>Inter</vt:lpstr>
      <vt:lpstr>Thème Office</vt:lpstr>
      <vt:lpstr>Atelier n° 7 :  QUELLE PEUT ÊTRE L’ARTICULATION IDÉALE ENTRE TRAVAILLEUR SOCIAL ET CONSEILLER NUMÉRIQUE ?</vt:lpstr>
      <vt:lpstr>Présentation PowerPoint</vt:lpstr>
      <vt:lpstr>Introduction</vt:lpstr>
      <vt:lpstr>Présentation PowerPoint</vt:lpstr>
      <vt:lpstr>Réflexions et questions</vt:lpstr>
      <vt:lpstr>… comment ? Méthodo/recommandation ?</vt:lpstr>
      <vt:lpstr>formation</vt:lpstr>
      <vt:lpstr>Quelques références et liens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Atelier n° 7 :  QUELLE PEUT ÊTRE L’ARTICULATION IDÉALE ENTRE TRAVAILLEUR SOCIAL ET CONSEILLER NUMÉRIQUE ?</dc:title>
  <dc:creator>F. VERGNON</dc:creator>
  <cp:lastModifiedBy>F. VERGNON </cp:lastModifiedBy>
  <cp:revision>8</cp:revision>
  <dcterms:created xsi:type="dcterms:W3CDTF">2022-11-15T05:45:26Z</dcterms:created>
  <dcterms:modified xsi:type="dcterms:W3CDTF">2023-01-02T11:26:00Z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0x010100E64A286061CD5D47B8FDCE66450A1992</vt:lpwstr>
  </property>
</Properties>
</file>